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98" r:id="rId3"/>
    <p:sldId id="270" r:id="rId4"/>
    <p:sldId id="269" r:id="rId5"/>
    <p:sldId id="259" r:id="rId6"/>
    <p:sldId id="273" r:id="rId7"/>
    <p:sldId id="257" r:id="rId8"/>
    <p:sldId id="276" r:id="rId9"/>
    <p:sldId id="279" r:id="rId10"/>
    <p:sldId id="274" r:id="rId11"/>
    <p:sldId id="278" r:id="rId12"/>
    <p:sldId id="280" r:id="rId13"/>
    <p:sldId id="310" r:id="rId14"/>
    <p:sldId id="282" r:id="rId15"/>
    <p:sldId id="294" r:id="rId16"/>
    <p:sldId id="289" r:id="rId17"/>
    <p:sldId id="292" r:id="rId18"/>
    <p:sldId id="293" r:id="rId19"/>
    <p:sldId id="295" r:id="rId20"/>
    <p:sldId id="287" r:id="rId21"/>
    <p:sldId id="275" r:id="rId22"/>
    <p:sldId id="265" r:id="rId23"/>
    <p:sldId id="296" r:id="rId24"/>
    <p:sldId id="297" r:id="rId25"/>
    <p:sldId id="307" r:id="rId26"/>
    <p:sldId id="306" r:id="rId27"/>
    <p:sldId id="308" r:id="rId28"/>
    <p:sldId id="309" r:id="rId29"/>
  </p:sldIdLst>
  <p:sldSz cx="18288000" cy="10287000"/>
  <p:notesSz cx="6858000" cy="9144000"/>
  <p:embeddedFontLst>
    <p:embeddedFont>
      <p:font typeface="Aileron Heavy" pitchFamily="2" charset="77"/>
      <p:regular r:id="rId31"/>
      <p:bold r:id="rId32"/>
      <p:italic r:id="rId33"/>
      <p:boldItalic r:id="rId34"/>
    </p:embeddedFont>
    <p:embeddedFont>
      <p:font typeface="Aileron Regular" pitchFamily="2" charset="77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Verdana" panose="020B0604030504040204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2FE"/>
    <a:srgbClr val="4BAC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72" autoAdjust="0"/>
  </p:normalViewPr>
  <p:slideViewPr>
    <p:cSldViewPr>
      <p:cViewPr varScale="1">
        <p:scale>
          <a:sx n="75" d="100"/>
          <a:sy n="75" d="100"/>
        </p:scale>
        <p:origin x="520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5C759D-E900-5C4A-B4DF-57235A77EA55}" type="doc">
      <dgm:prSet loTypeId="urn:microsoft.com/office/officeart/2005/8/layout/radial4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4282EF9-2CFC-FB44-81BE-A6D97F81E20B}">
      <dgm:prSet phldrT="[Text]" custT="1"/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Aileron Regular"/>
              <a:ea typeface="+mn-ea"/>
              <a:cs typeface="+mn-cs"/>
            </a:rPr>
            <a:t>Rank</a:t>
          </a:r>
        </a:p>
      </dgm:t>
    </dgm:pt>
    <dgm:pt modelId="{4FACD0AA-EC83-9243-B6FF-67B9DEAB273A}" type="parTrans" cxnId="{9B82253F-4617-7D4A-98E9-353A655255AE}">
      <dgm:prSet/>
      <dgm:spPr/>
      <dgm:t>
        <a:bodyPr/>
        <a:lstStyle/>
        <a:p>
          <a:pPr algn="ctr"/>
          <a:endParaRPr lang="en-US" sz="1600">
            <a:solidFill>
              <a:schemeClr val="bg2"/>
            </a:solidFill>
          </a:endParaRPr>
        </a:p>
      </dgm:t>
    </dgm:pt>
    <dgm:pt modelId="{6A6604BA-16DF-6C46-8A33-3BABE8CCD91C}" type="sibTrans" cxnId="{9B82253F-4617-7D4A-98E9-353A655255AE}">
      <dgm:prSet/>
      <dgm:spPr/>
      <dgm:t>
        <a:bodyPr/>
        <a:lstStyle/>
        <a:p>
          <a:pPr algn="ctr"/>
          <a:endParaRPr lang="en-US" sz="1600">
            <a:solidFill>
              <a:schemeClr val="bg2"/>
            </a:solidFill>
          </a:endParaRPr>
        </a:p>
      </dgm:t>
    </dgm:pt>
    <dgm:pt modelId="{6C7E00E7-BECD-4247-A34B-6F0560BE2717}">
      <dgm:prSet custT="1"/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Aileron Regular"/>
              <a:ea typeface="+mn-ea"/>
              <a:cs typeface="+mn-cs"/>
            </a:rPr>
            <a:t>Discounts</a:t>
          </a:r>
          <a:endParaRPr lang="en-US" sz="2800" kern="1200" dirty="0">
            <a:solidFill>
              <a:prstClr val="white"/>
            </a:solidFill>
            <a:latin typeface="Aileron Regular"/>
            <a:ea typeface="+mn-ea"/>
            <a:cs typeface="+mn-cs"/>
          </a:endParaRPr>
        </a:p>
      </dgm:t>
    </dgm:pt>
    <dgm:pt modelId="{26633342-703A-D647-B45B-FAB66E585AA1}" type="parTrans" cxnId="{70E9F7AD-1100-534F-AD54-2A24F7F56878}">
      <dgm:prSet/>
      <dgm:spPr/>
      <dgm:t>
        <a:bodyPr/>
        <a:lstStyle/>
        <a:p>
          <a:pPr algn="ctr"/>
          <a:endParaRPr lang="en-US" sz="1600">
            <a:solidFill>
              <a:schemeClr val="bg2"/>
            </a:solidFill>
          </a:endParaRPr>
        </a:p>
      </dgm:t>
    </dgm:pt>
    <dgm:pt modelId="{EABA81FB-C667-6A40-ABEE-B6DAE2F85372}" type="sibTrans" cxnId="{70E9F7AD-1100-534F-AD54-2A24F7F56878}">
      <dgm:prSet/>
      <dgm:spPr/>
      <dgm:t>
        <a:bodyPr/>
        <a:lstStyle/>
        <a:p>
          <a:pPr algn="ctr"/>
          <a:endParaRPr lang="en-US" sz="1600">
            <a:solidFill>
              <a:schemeClr val="bg2"/>
            </a:solidFill>
          </a:endParaRPr>
        </a:p>
      </dgm:t>
    </dgm:pt>
    <dgm:pt modelId="{143743A2-C26D-3242-B41E-CBBBBD5E6A1C}">
      <dgm:prSet custT="1"/>
      <dgm:spPr/>
      <dgm:t>
        <a:bodyPr/>
        <a:lstStyle/>
        <a:p>
          <a:pPr algn="ctr"/>
          <a:r>
            <a:rPr lang="en-US" sz="2000" kern="1200" dirty="0">
              <a:solidFill>
                <a:prstClr val="white"/>
              </a:solidFill>
              <a:latin typeface="Aileron Regular"/>
              <a:ea typeface="+mn-ea"/>
              <a:cs typeface="+mn-cs"/>
            </a:rPr>
            <a:t>Sentiment of reviews</a:t>
          </a:r>
        </a:p>
      </dgm:t>
    </dgm:pt>
    <dgm:pt modelId="{19C28C8E-AF7D-5048-9EE3-8E31305D9E83}" type="parTrans" cxnId="{663C1F95-7F89-244F-A396-FE7A0C14232E}">
      <dgm:prSet/>
      <dgm:spPr/>
      <dgm:t>
        <a:bodyPr/>
        <a:lstStyle/>
        <a:p>
          <a:pPr algn="ctr"/>
          <a:endParaRPr lang="en-US" sz="1600">
            <a:solidFill>
              <a:schemeClr val="bg2"/>
            </a:solidFill>
          </a:endParaRPr>
        </a:p>
      </dgm:t>
    </dgm:pt>
    <dgm:pt modelId="{D055032E-4BD6-9749-B5FB-4BD71761219E}" type="sibTrans" cxnId="{663C1F95-7F89-244F-A396-FE7A0C14232E}">
      <dgm:prSet/>
      <dgm:spPr/>
      <dgm:t>
        <a:bodyPr/>
        <a:lstStyle/>
        <a:p>
          <a:pPr algn="ctr"/>
          <a:endParaRPr lang="en-US" sz="1600">
            <a:solidFill>
              <a:schemeClr val="bg2"/>
            </a:solidFill>
          </a:endParaRPr>
        </a:p>
      </dgm:t>
    </dgm:pt>
    <dgm:pt modelId="{9CBE0DEF-6251-2B45-9D77-958B82EBABF8}">
      <dgm:prSet custT="1"/>
      <dgm:spPr/>
      <dgm:t>
        <a:bodyPr/>
        <a:lstStyle/>
        <a:p>
          <a:pPr algn="ctr"/>
          <a:r>
            <a:rPr lang="en-US" sz="2000" kern="1200" dirty="0">
              <a:solidFill>
                <a:schemeClr val="bg1"/>
              </a:solidFill>
              <a:latin typeface="Aileron Regular"/>
              <a:ea typeface="+mn-ea"/>
              <a:cs typeface="+mn-cs"/>
            </a:rPr>
            <a:t>Price</a:t>
          </a:r>
          <a:endParaRPr lang="en-US" sz="2800" kern="1200" dirty="0">
            <a:solidFill>
              <a:schemeClr val="bg1"/>
            </a:solidFill>
            <a:latin typeface="Aileron Regular"/>
            <a:ea typeface="+mn-ea"/>
            <a:cs typeface="+mn-cs"/>
          </a:endParaRPr>
        </a:p>
      </dgm:t>
    </dgm:pt>
    <dgm:pt modelId="{3167CE94-25D6-1544-9051-155CF0993653}" type="parTrans" cxnId="{A9E1027A-79E0-2847-9409-DAD21B90FAA9}">
      <dgm:prSet/>
      <dgm:spPr/>
      <dgm:t>
        <a:bodyPr/>
        <a:lstStyle/>
        <a:p>
          <a:pPr algn="ctr"/>
          <a:endParaRPr lang="en-US" sz="1600">
            <a:solidFill>
              <a:schemeClr val="bg2"/>
            </a:solidFill>
          </a:endParaRPr>
        </a:p>
      </dgm:t>
    </dgm:pt>
    <dgm:pt modelId="{BFFC50B2-F296-2446-9ADC-B23E338036D8}" type="sibTrans" cxnId="{A9E1027A-79E0-2847-9409-DAD21B90FAA9}">
      <dgm:prSet/>
      <dgm:spPr/>
      <dgm:t>
        <a:bodyPr/>
        <a:lstStyle/>
        <a:p>
          <a:pPr algn="ctr"/>
          <a:endParaRPr lang="en-US" sz="1600">
            <a:solidFill>
              <a:schemeClr val="bg2"/>
            </a:solidFill>
          </a:endParaRPr>
        </a:p>
      </dgm:t>
    </dgm:pt>
    <dgm:pt modelId="{63D6E102-8709-3447-943C-77A7909D503A}">
      <dgm:prSet custT="1"/>
      <dgm:spPr/>
      <dgm:t>
        <a:bodyPr/>
        <a:lstStyle/>
        <a:p>
          <a:pPr algn="ctr"/>
          <a:r>
            <a:rPr lang="en-US" sz="2000" kern="1200" dirty="0">
              <a:solidFill>
                <a:prstClr val="white"/>
              </a:solidFill>
              <a:latin typeface="Aileron Regular"/>
              <a:ea typeface="+mn-ea"/>
              <a:cs typeface="+mn-cs"/>
            </a:rPr>
            <a:t>Average Rating</a:t>
          </a:r>
        </a:p>
      </dgm:t>
    </dgm:pt>
    <dgm:pt modelId="{1308DE1B-A39A-114F-A52C-C07E1256A844}" type="parTrans" cxnId="{81635ECB-4126-0745-B11C-AD0BEB729A51}">
      <dgm:prSet/>
      <dgm:spPr/>
      <dgm:t>
        <a:bodyPr/>
        <a:lstStyle/>
        <a:p>
          <a:pPr algn="ctr"/>
          <a:endParaRPr lang="en-US"/>
        </a:p>
      </dgm:t>
    </dgm:pt>
    <dgm:pt modelId="{6C67030E-B15A-7247-A365-BF0D45EE86A3}" type="sibTrans" cxnId="{81635ECB-4126-0745-B11C-AD0BEB729A51}">
      <dgm:prSet/>
      <dgm:spPr/>
      <dgm:t>
        <a:bodyPr/>
        <a:lstStyle/>
        <a:p>
          <a:pPr algn="ctr"/>
          <a:endParaRPr lang="en-US"/>
        </a:p>
      </dgm:t>
    </dgm:pt>
    <dgm:pt modelId="{DB678B8F-4EAE-7E42-9C94-A2067D1944FB}">
      <dgm:prSet custT="1"/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Aileron Regular"/>
              <a:ea typeface="+mn-ea"/>
              <a:cs typeface="+mn-cs"/>
            </a:rPr>
            <a:t>Prime Delivery</a:t>
          </a:r>
        </a:p>
      </dgm:t>
    </dgm:pt>
    <dgm:pt modelId="{BF0763B2-3ED1-BF4E-92E7-189B5EB24914}" type="parTrans" cxnId="{ECCFFC53-3091-DF47-9C1B-90555701DDC1}">
      <dgm:prSet/>
      <dgm:spPr/>
      <dgm:t>
        <a:bodyPr/>
        <a:lstStyle/>
        <a:p>
          <a:pPr algn="ctr"/>
          <a:endParaRPr lang="en-US"/>
        </a:p>
      </dgm:t>
    </dgm:pt>
    <dgm:pt modelId="{E21E7FFE-0E1C-8847-BACA-7493D3E57428}" type="sibTrans" cxnId="{ECCFFC53-3091-DF47-9C1B-90555701DDC1}">
      <dgm:prSet/>
      <dgm:spPr/>
      <dgm:t>
        <a:bodyPr/>
        <a:lstStyle/>
        <a:p>
          <a:pPr algn="ctr"/>
          <a:endParaRPr lang="en-US"/>
        </a:p>
      </dgm:t>
    </dgm:pt>
    <dgm:pt modelId="{86890D1D-01EC-431C-9FCE-6E44236281C2}">
      <dgm:prSet custT="1"/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Aileron Regular"/>
              <a:ea typeface="+mn-ea"/>
              <a:cs typeface="+mn-cs"/>
            </a:rPr>
            <a:t>Rating Count</a:t>
          </a:r>
        </a:p>
      </dgm:t>
    </dgm:pt>
    <dgm:pt modelId="{CD3B7444-ADEB-474C-9F7E-C54572EC8350}" type="parTrans" cxnId="{19FD5539-B657-4FA0-9A03-29C923DC60A0}">
      <dgm:prSet/>
      <dgm:spPr/>
      <dgm:t>
        <a:bodyPr/>
        <a:lstStyle/>
        <a:p>
          <a:pPr algn="ctr"/>
          <a:endParaRPr lang="en-US"/>
        </a:p>
      </dgm:t>
    </dgm:pt>
    <dgm:pt modelId="{335E10F3-B89F-4208-B644-B36F519001F7}" type="sibTrans" cxnId="{19FD5539-B657-4FA0-9A03-29C923DC60A0}">
      <dgm:prSet/>
      <dgm:spPr/>
      <dgm:t>
        <a:bodyPr/>
        <a:lstStyle/>
        <a:p>
          <a:pPr algn="ctr"/>
          <a:endParaRPr lang="en-US"/>
        </a:p>
      </dgm:t>
    </dgm:pt>
    <dgm:pt modelId="{54BB995A-2DF2-46A9-B543-E42155C1EC29}">
      <dgm:prSet custT="1"/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Aileron Regular"/>
              <a:ea typeface="+mn-ea"/>
              <a:cs typeface="+mn-cs"/>
            </a:rPr>
            <a:t>Answered questions</a:t>
          </a:r>
        </a:p>
      </dgm:t>
    </dgm:pt>
    <dgm:pt modelId="{EECAD007-A25A-47DD-A472-74BF89C8D391}" type="parTrans" cxnId="{E7E34770-B4BE-4832-9D76-0A0078B6A672}">
      <dgm:prSet/>
      <dgm:spPr/>
      <dgm:t>
        <a:bodyPr/>
        <a:lstStyle/>
        <a:p>
          <a:pPr algn="ctr"/>
          <a:endParaRPr lang="en-US"/>
        </a:p>
      </dgm:t>
    </dgm:pt>
    <dgm:pt modelId="{2FD24121-296F-47CC-A316-1C477D78ABDE}" type="sibTrans" cxnId="{E7E34770-B4BE-4832-9D76-0A0078B6A672}">
      <dgm:prSet/>
      <dgm:spPr/>
      <dgm:t>
        <a:bodyPr/>
        <a:lstStyle/>
        <a:p>
          <a:pPr algn="ctr"/>
          <a:endParaRPr lang="en-US"/>
        </a:p>
      </dgm:t>
    </dgm:pt>
    <dgm:pt modelId="{255FCF3B-A2AD-47B1-8184-C0351EDE0BB7}">
      <dgm:prSet custT="1"/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Aileron Regular"/>
              <a:ea typeface="+mn-ea"/>
              <a:cs typeface="+mn-cs"/>
            </a:rPr>
            <a:t>Reviews count</a:t>
          </a:r>
        </a:p>
      </dgm:t>
    </dgm:pt>
    <dgm:pt modelId="{A2342CFB-7309-4494-8F4B-A379EDFBDD81}" type="parTrans" cxnId="{0BD118DC-D200-42D6-8B53-DDE11440F38F}">
      <dgm:prSet/>
      <dgm:spPr/>
      <dgm:t>
        <a:bodyPr/>
        <a:lstStyle/>
        <a:p>
          <a:pPr algn="ctr"/>
          <a:endParaRPr lang="en-US"/>
        </a:p>
      </dgm:t>
    </dgm:pt>
    <dgm:pt modelId="{D3C6BE1C-C96B-462F-9D67-32B70F355D00}" type="sibTrans" cxnId="{0BD118DC-D200-42D6-8B53-DDE11440F38F}">
      <dgm:prSet/>
      <dgm:spPr/>
      <dgm:t>
        <a:bodyPr/>
        <a:lstStyle/>
        <a:p>
          <a:pPr algn="ctr"/>
          <a:endParaRPr lang="en-US"/>
        </a:p>
      </dgm:t>
    </dgm:pt>
    <dgm:pt modelId="{A0082AD1-2228-9146-AFA1-D4077578EB1A}" type="pres">
      <dgm:prSet presAssocID="{AB5C759D-E900-5C4A-B4DF-57235A77EA55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B22BF27-B437-504A-BF68-8C3A3FD473A4}" type="pres">
      <dgm:prSet presAssocID="{A4282EF9-2CFC-FB44-81BE-A6D97F81E20B}" presName="centerShape" presStyleLbl="node0" presStyleIdx="0" presStyleCnt="1"/>
      <dgm:spPr/>
    </dgm:pt>
    <dgm:pt modelId="{BD438ED2-9EF8-9E45-A0CF-45F299C297D2}" type="pres">
      <dgm:prSet presAssocID="{26633342-703A-D647-B45B-FAB66E585AA1}" presName="parTrans" presStyleLbl="bgSibTrans2D1" presStyleIdx="0" presStyleCnt="8"/>
      <dgm:spPr/>
    </dgm:pt>
    <dgm:pt modelId="{932E449C-B777-D24A-8A67-1DFAFB243CBB}" type="pres">
      <dgm:prSet presAssocID="{6C7E00E7-BECD-4247-A34B-6F0560BE2717}" presName="node" presStyleLbl="node1" presStyleIdx="0" presStyleCnt="8">
        <dgm:presLayoutVars>
          <dgm:bulletEnabled val="1"/>
        </dgm:presLayoutVars>
      </dgm:prSet>
      <dgm:spPr/>
    </dgm:pt>
    <dgm:pt modelId="{34890F57-9560-E443-A453-19856419E024}" type="pres">
      <dgm:prSet presAssocID="{19C28C8E-AF7D-5048-9EE3-8E31305D9E83}" presName="parTrans" presStyleLbl="bgSibTrans2D1" presStyleIdx="1" presStyleCnt="8"/>
      <dgm:spPr/>
    </dgm:pt>
    <dgm:pt modelId="{582693F8-700E-4046-80DF-7758CA614286}" type="pres">
      <dgm:prSet presAssocID="{143743A2-C26D-3242-B41E-CBBBBD5E6A1C}" presName="node" presStyleLbl="node1" presStyleIdx="1" presStyleCnt="8">
        <dgm:presLayoutVars>
          <dgm:bulletEnabled val="1"/>
        </dgm:presLayoutVars>
      </dgm:prSet>
      <dgm:spPr/>
    </dgm:pt>
    <dgm:pt modelId="{7A61C7C0-BCA7-0F4C-AA89-FF89AF745CD8}" type="pres">
      <dgm:prSet presAssocID="{3167CE94-25D6-1544-9051-155CF0993653}" presName="parTrans" presStyleLbl="bgSibTrans2D1" presStyleIdx="2" presStyleCnt="8"/>
      <dgm:spPr/>
    </dgm:pt>
    <dgm:pt modelId="{AEDDF866-1A50-1B4A-8633-EF20600F7316}" type="pres">
      <dgm:prSet presAssocID="{9CBE0DEF-6251-2B45-9D77-958B82EBABF8}" presName="node" presStyleLbl="node1" presStyleIdx="2" presStyleCnt="8" custScaleX="95615" custRadScaleRad="98900" custRadScaleInc="-1076">
        <dgm:presLayoutVars>
          <dgm:bulletEnabled val="1"/>
        </dgm:presLayoutVars>
      </dgm:prSet>
      <dgm:spPr/>
    </dgm:pt>
    <dgm:pt modelId="{ED83256F-14FF-AF41-8C94-FD60C56B537E}" type="pres">
      <dgm:prSet presAssocID="{1308DE1B-A39A-114F-A52C-C07E1256A844}" presName="parTrans" presStyleLbl="bgSibTrans2D1" presStyleIdx="3" presStyleCnt="8"/>
      <dgm:spPr/>
    </dgm:pt>
    <dgm:pt modelId="{18B7B2C4-CA48-4A45-BE2E-B91D7E6B6E77}" type="pres">
      <dgm:prSet presAssocID="{63D6E102-8709-3447-943C-77A7909D503A}" presName="node" presStyleLbl="node1" presStyleIdx="3" presStyleCnt="8">
        <dgm:presLayoutVars>
          <dgm:bulletEnabled val="1"/>
        </dgm:presLayoutVars>
      </dgm:prSet>
      <dgm:spPr/>
    </dgm:pt>
    <dgm:pt modelId="{126C6D81-B3ED-C046-BC6D-78D71A46FB5A}" type="pres">
      <dgm:prSet presAssocID="{BF0763B2-3ED1-BF4E-92E7-189B5EB24914}" presName="parTrans" presStyleLbl="bgSibTrans2D1" presStyleIdx="4" presStyleCnt="8"/>
      <dgm:spPr/>
    </dgm:pt>
    <dgm:pt modelId="{BB9E99C4-2A0E-F349-A6D3-0A8FC5D76A65}" type="pres">
      <dgm:prSet presAssocID="{DB678B8F-4EAE-7E42-9C94-A2067D1944FB}" presName="node" presStyleLbl="node1" presStyleIdx="4" presStyleCnt="8">
        <dgm:presLayoutVars>
          <dgm:bulletEnabled val="1"/>
        </dgm:presLayoutVars>
      </dgm:prSet>
      <dgm:spPr/>
    </dgm:pt>
    <dgm:pt modelId="{0E7E4A8A-98F6-4E2F-87FF-0EC519CCAC9A}" type="pres">
      <dgm:prSet presAssocID="{CD3B7444-ADEB-474C-9F7E-C54572EC8350}" presName="parTrans" presStyleLbl="bgSibTrans2D1" presStyleIdx="5" presStyleCnt="8"/>
      <dgm:spPr/>
    </dgm:pt>
    <dgm:pt modelId="{02DDF169-5BEF-4666-809C-CE7428256D88}" type="pres">
      <dgm:prSet presAssocID="{86890D1D-01EC-431C-9FCE-6E44236281C2}" presName="node" presStyleLbl="node1" presStyleIdx="5" presStyleCnt="8">
        <dgm:presLayoutVars>
          <dgm:bulletEnabled val="1"/>
        </dgm:presLayoutVars>
      </dgm:prSet>
      <dgm:spPr/>
    </dgm:pt>
    <dgm:pt modelId="{F5E06206-24BF-4F9A-865D-7ACDB25FC22E}" type="pres">
      <dgm:prSet presAssocID="{EECAD007-A25A-47DD-A472-74BF89C8D391}" presName="parTrans" presStyleLbl="bgSibTrans2D1" presStyleIdx="6" presStyleCnt="8"/>
      <dgm:spPr/>
    </dgm:pt>
    <dgm:pt modelId="{E060AB17-C9C6-4750-B305-AF52CE92C1A5}" type="pres">
      <dgm:prSet presAssocID="{54BB995A-2DF2-46A9-B543-E42155C1EC29}" presName="node" presStyleLbl="node1" presStyleIdx="6" presStyleCnt="8">
        <dgm:presLayoutVars>
          <dgm:bulletEnabled val="1"/>
        </dgm:presLayoutVars>
      </dgm:prSet>
      <dgm:spPr/>
    </dgm:pt>
    <dgm:pt modelId="{76B17429-66FF-4F50-8C3D-ACDAD130DD13}" type="pres">
      <dgm:prSet presAssocID="{A2342CFB-7309-4494-8F4B-A379EDFBDD81}" presName="parTrans" presStyleLbl="bgSibTrans2D1" presStyleIdx="7" presStyleCnt="8"/>
      <dgm:spPr/>
    </dgm:pt>
    <dgm:pt modelId="{CCFF91F8-9DB5-43B7-A6E5-275230BCB43F}" type="pres">
      <dgm:prSet presAssocID="{255FCF3B-A2AD-47B1-8184-C0351EDE0BB7}" presName="node" presStyleLbl="node1" presStyleIdx="7" presStyleCnt="8">
        <dgm:presLayoutVars>
          <dgm:bulletEnabled val="1"/>
        </dgm:presLayoutVars>
      </dgm:prSet>
      <dgm:spPr/>
    </dgm:pt>
  </dgm:ptLst>
  <dgm:cxnLst>
    <dgm:cxn modelId="{10A55703-0F38-420B-99CF-086A82CDF8AD}" type="presOf" srcId="{CD3B7444-ADEB-474C-9F7E-C54572EC8350}" destId="{0E7E4A8A-98F6-4E2F-87FF-0EC519CCAC9A}" srcOrd="0" destOrd="0" presId="urn:microsoft.com/office/officeart/2005/8/layout/radial4"/>
    <dgm:cxn modelId="{45463C2A-117C-4D0C-8B2A-8BFB35BD6D04}" type="presOf" srcId="{A2342CFB-7309-4494-8F4B-A379EDFBDD81}" destId="{76B17429-66FF-4F50-8C3D-ACDAD130DD13}" srcOrd="0" destOrd="0" presId="urn:microsoft.com/office/officeart/2005/8/layout/radial4"/>
    <dgm:cxn modelId="{05FC772E-AC2A-4F4B-9D1D-5218AD33599A}" type="presOf" srcId="{EECAD007-A25A-47DD-A472-74BF89C8D391}" destId="{F5E06206-24BF-4F9A-865D-7ACDB25FC22E}" srcOrd="0" destOrd="0" presId="urn:microsoft.com/office/officeart/2005/8/layout/radial4"/>
    <dgm:cxn modelId="{19FD5539-B657-4FA0-9A03-29C923DC60A0}" srcId="{A4282EF9-2CFC-FB44-81BE-A6D97F81E20B}" destId="{86890D1D-01EC-431C-9FCE-6E44236281C2}" srcOrd="5" destOrd="0" parTransId="{CD3B7444-ADEB-474C-9F7E-C54572EC8350}" sibTransId="{335E10F3-B89F-4208-B644-B36F519001F7}"/>
    <dgm:cxn modelId="{9B82253F-4617-7D4A-98E9-353A655255AE}" srcId="{AB5C759D-E900-5C4A-B4DF-57235A77EA55}" destId="{A4282EF9-2CFC-FB44-81BE-A6D97F81E20B}" srcOrd="0" destOrd="0" parTransId="{4FACD0AA-EC83-9243-B6FF-67B9DEAB273A}" sibTransId="{6A6604BA-16DF-6C46-8A33-3BABE8CCD91C}"/>
    <dgm:cxn modelId="{3FC87C4F-C5FB-7F49-B67D-93C751FF0C81}" type="presOf" srcId="{BF0763B2-3ED1-BF4E-92E7-189B5EB24914}" destId="{126C6D81-B3ED-C046-BC6D-78D71A46FB5A}" srcOrd="0" destOrd="0" presId="urn:microsoft.com/office/officeart/2005/8/layout/radial4"/>
    <dgm:cxn modelId="{E1AA5A52-AF43-4D41-B357-A74EAF2FFE6E}" type="presOf" srcId="{19C28C8E-AF7D-5048-9EE3-8E31305D9E83}" destId="{34890F57-9560-E443-A453-19856419E024}" srcOrd="0" destOrd="0" presId="urn:microsoft.com/office/officeart/2005/8/layout/radial4"/>
    <dgm:cxn modelId="{ECCFFC53-3091-DF47-9C1B-90555701DDC1}" srcId="{A4282EF9-2CFC-FB44-81BE-A6D97F81E20B}" destId="{DB678B8F-4EAE-7E42-9C94-A2067D1944FB}" srcOrd="4" destOrd="0" parTransId="{BF0763B2-3ED1-BF4E-92E7-189B5EB24914}" sibTransId="{E21E7FFE-0E1C-8847-BACA-7493D3E57428}"/>
    <dgm:cxn modelId="{6E69F26E-8B6B-4841-A211-CFEE956ECFDD}" type="presOf" srcId="{DB678B8F-4EAE-7E42-9C94-A2067D1944FB}" destId="{BB9E99C4-2A0E-F349-A6D3-0A8FC5D76A65}" srcOrd="0" destOrd="0" presId="urn:microsoft.com/office/officeart/2005/8/layout/radial4"/>
    <dgm:cxn modelId="{E7E34770-B4BE-4832-9D76-0A0078B6A672}" srcId="{A4282EF9-2CFC-FB44-81BE-A6D97F81E20B}" destId="{54BB995A-2DF2-46A9-B543-E42155C1EC29}" srcOrd="6" destOrd="0" parTransId="{EECAD007-A25A-47DD-A472-74BF89C8D391}" sibTransId="{2FD24121-296F-47CC-A316-1C477D78ABDE}"/>
    <dgm:cxn modelId="{D91C8F76-E480-0745-9543-A2B3EA55D62B}" type="presOf" srcId="{6C7E00E7-BECD-4247-A34B-6F0560BE2717}" destId="{932E449C-B777-D24A-8A67-1DFAFB243CBB}" srcOrd="0" destOrd="0" presId="urn:microsoft.com/office/officeart/2005/8/layout/radial4"/>
    <dgm:cxn modelId="{A9E1027A-79E0-2847-9409-DAD21B90FAA9}" srcId="{A4282EF9-2CFC-FB44-81BE-A6D97F81E20B}" destId="{9CBE0DEF-6251-2B45-9D77-958B82EBABF8}" srcOrd="2" destOrd="0" parTransId="{3167CE94-25D6-1544-9051-155CF0993653}" sibTransId="{BFFC50B2-F296-2446-9ADC-B23E338036D8}"/>
    <dgm:cxn modelId="{3AC29E87-56E9-F948-ABF6-555090D5B7D1}" type="presOf" srcId="{9CBE0DEF-6251-2B45-9D77-958B82EBABF8}" destId="{AEDDF866-1A50-1B4A-8633-EF20600F7316}" srcOrd="0" destOrd="0" presId="urn:microsoft.com/office/officeart/2005/8/layout/radial4"/>
    <dgm:cxn modelId="{663C1F95-7F89-244F-A396-FE7A0C14232E}" srcId="{A4282EF9-2CFC-FB44-81BE-A6D97F81E20B}" destId="{143743A2-C26D-3242-B41E-CBBBBD5E6A1C}" srcOrd="1" destOrd="0" parTransId="{19C28C8E-AF7D-5048-9EE3-8E31305D9E83}" sibTransId="{D055032E-4BD6-9749-B5FB-4BD71761219E}"/>
    <dgm:cxn modelId="{4037EC9C-2010-405D-99FC-E18FA58AF305}" type="presOf" srcId="{86890D1D-01EC-431C-9FCE-6E44236281C2}" destId="{02DDF169-5BEF-4666-809C-CE7428256D88}" srcOrd="0" destOrd="0" presId="urn:microsoft.com/office/officeart/2005/8/layout/radial4"/>
    <dgm:cxn modelId="{401CDB9F-6DD1-4348-8781-052885E0BFAF}" type="presOf" srcId="{AB5C759D-E900-5C4A-B4DF-57235A77EA55}" destId="{A0082AD1-2228-9146-AFA1-D4077578EB1A}" srcOrd="0" destOrd="0" presId="urn:microsoft.com/office/officeart/2005/8/layout/radial4"/>
    <dgm:cxn modelId="{D8CB92A1-01C7-D24C-BD35-26D1DB7FAD25}" type="presOf" srcId="{26633342-703A-D647-B45B-FAB66E585AA1}" destId="{BD438ED2-9EF8-9E45-A0CF-45F299C297D2}" srcOrd="0" destOrd="0" presId="urn:microsoft.com/office/officeart/2005/8/layout/radial4"/>
    <dgm:cxn modelId="{70E9F7AD-1100-534F-AD54-2A24F7F56878}" srcId="{A4282EF9-2CFC-FB44-81BE-A6D97F81E20B}" destId="{6C7E00E7-BECD-4247-A34B-6F0560BE2717}" srcOrd="0" destOrd="0" parTransId="{26633342-703A-D647-B45B-FAB66E585AA1}" sibTransId="{EABA81FB-C667-6A40-ABEE-B6DAE2F85372}"/>
    <dgm:cxn modelId="{95A947AE-928A-E946-AF8B-657587CBCE6F}" type="presOf" srcId="{1308DE1B-A39A-114F-A52C-C07E1256A844}" destId="{ED83256F-14FF-AF41-8C94-FD60C56B537E}" srcOrd="0" destOrd="0" presId="urn:microsoft.com/office/officeart/2005/8/layout/radial4"/>
    <dgm:cxn modelId="{610215B8-BEB0-8140-B8BC-A9CFDCE44570}" type="presOf" srcId="{A4282EF9-2CFC-FB44-81BE-A6D97F81E20B}" destId="{2B22BF27-B437-504A-BF68-8C3A3FD473A4}" srcOrd="0" destOrd="0" presId="urn:microsoft.com/office/officeart/2005/8/layout/radial4"/>
    <dgm:cxn modelId="{D65F72B9-68D9-4F7D-8613-9F1CA9D041C5}" type="presOf" srcId="{255FCF3B-A2AD-47B1-8184-C0351EDE0BB7}" destId="{CCFF91F8-9DB5-43B7-A6E5-275230BCB43F}" srcOrd="0" destOrd="0" presId="urn:microsoft.com/office/officeart/2005/8/layout/radial4"/>
    <dgm:cxn modelId="{3BAE57BF-03CF-4B4A-B47F-6ECAFDC3BC2A}" type="presOf" srcId="{54BB995A-2DF2-46A9-B543-E42155C1EC29}" destId="{E060AB17-C9C6-4750-B305-AF52CE92C1A5}" srcOrd="0" destOrd="0" presId="urn:microsoft.com/office/officeart/2005/8/layout/radial4"/>
    <dgm:cxn modelId="{81635ECB-4126-0745-B11C-AD0BEB729A51}" srcId="{A4282EF9-2CFC-FB44-81BE-A6D97F81E20B}" destId="{63D6E102-8709-3447-943C-77A7909D503A}" srcOrd="3" destOrd="0" parTransId="{1308DE1B-A39A-114F-A52C-C07E1256A844}" sibTransId="{6C67030E-B15A-7247-A365-BF0D45EE86A3}"/>
    <dgm:cxn modelId="{38264BD1-B934-0344-A77B-AA36E3D5D002}" type="presOf" srcId="{143743A2-C26D-3242-B41E-CBBBBD5E6A1C}" destId="{582693F8-700E-4046-80DF-7758CA614286}" srcOrd="0" destOrd="0" presId="urn:microsoft.com/office/officeart/2005/8/layout/radial4"/>
    <dgm:cxn modelId="{0BD118DC-D200-42D6-8B53-DDE11440F38F}" srcId="{A4282EF9-2CFC-FB44-81BE-A6D97F81E20B}" destId="{255FCF3B-A2AD-47B1-8184-C0351EDE0BB7}" srcOrd="7" destOrd="0" parTransId="{A2342CFB-7309-4494-8F4B-A379EDFBDD81}" sibTransId="{D3C6BE1C-C96B-462F-9D67-32B70F355D00}"/>
    <dgm:cxn modelId="{200DFCE7-A4AF-9E4F-8511-80EECCDBE3FB}" type="presOf" srcId="{3167CE94-25D6-1544-9051-155CF0993653}" destId="{7A61C7C0-BCA7-0F4C-AA89-FF89AF745CD8}" srcOrd="0" destOrd="0" presId="urn:microsoft.com/office/officeart/2005/8/layout/radial4"/>
    <dgm:cxn modelId="{72862AEE-6708-1946-98F3-77A94F3E57B8}" type="presOf" srcId="{63D6E102-8709-3447-943C-77A7909D503A}" destId="{18B7B2C4-CA48-4A45-BE2E-B91D7E6B6E77}" srcOrd="0" destOrd="0" presId="urn:microsoft.com/office/officeart/2005/8/layout/radial4"/>
    <dgm:cxn modelId="{632C9852-BF04-8349-9496-8EBA28B25D17}" type="presParOf" srcId="{A0082AD1-2228-9146-AFA1-D4077578EB1A}" destId="{2B22BF27-B437-504A-BF68-8C3A3FD473A4}" srcOrd="0" destOrd="0" presId="urn:microsoft.com/office/officeart/2005/8/layout/radial4"/>
    <dgm:cxn modelId="{310A54FE-C70C-D146-AE54-DEA8063B7E66}" type="presParOf" srcId="{A0082AD1-2228-9146-AFA1-D4077578EB1A}" destId="{BD438ED2-9EF8-9E45-A0CF-45F299C297D2}" srcOrd="1" destOrd="0" presId="urn:microsoft.com/office/officeart/2005/8/layout/radial4"/>
    <dgm:cxn modelId="{7D3F66F9-1B29-6344-9A57-A23F519E975C}" type="presParOf" srcId="{A0082AD1-2228-9146-AFA1-D4077578EB1A}" destId="{932E449C-B777-D24A-8A67-1DFAFB243CBB}" srcOrd="2" destOrd="0" presId="urn:microsoft.com/office/officeart/2005/8/layout/radial4"/>
    <dgm:cxn modelId="{76915904-AD3D-5C4B-89FD-D807CBEDFD72}" type="presParOf" srcId="{A0082AD1-2228-9146-AFA1-D4077578EB1A}" destId="{34890F57-9560-E443-A453-19856419E024}" srcOrd="3" destOrd="0" presId="urn:microsoft.com/office/officeart/2005/8/layout/radial4"/>
    <dgm:cxn modelId="{8A8A8FF7-F769-9941-BBF9-2E25A9491600}" type="presParOf" srcId="{A0082AD1-2228-9146-AFA1-D4077578EB1A}" destId="{582693F8-700E-4046-80DF-7758CA614286}" srcOrd="4" destOrd="0" presId="urn:microsoft.com/office/officeart/2005/8/layout/radial4"/>
    <dgm:cxn modelId="{1EE9AB51-FAAD-B148-8DF6-6D8ABF4A18EF}" type="presParOf" srcId="{A0082AD1-2228-9146-AFA1-D4077578EB1A}" destId="{7A61C7C0-BCA7-0F4C-AA89-FF89AF745CD8}" srcOrd="5" destOrd="0" presId="urn:microsoft.com/office/officeart/2005/8/layout/radial4"/>
    <dgm:cxn modelId="{83CE69B2-530D-A946-9ECC-11F5D87CE185}" type="presParOf" srcId="{A0082AD1-2228-9146-AFA1-D4077578EB1A}" destId="{AEDDF866-1A50-1B4A-8633-EF20600F7316}" srcOrd="6" destOrd="0" presId="urn:microsoft.com/office/officeart/2005/8/layout/radial4"/>
    <dgm:cxn modelId="{B09E4050-BBCB-164B-A7ED-24752B981F2C}" type="presParOf" srcId="{A0082AD1-2228-9146-AFA1-D4077578EB1A}" destId="{ED83256F-14FF-AF41-8C94-FD60C56B537E}" srcOrd="7" destOrd="0" presId="urn:microsoft.com/office/officeart/2005/8/layout/radial4"/>
    <dgm:cxn modelId="{6074C112-6403-344A-BF7F-657FC3564854}" type="presParOf" srcId="{A0082AD1-2228-9146-AFA1-D4077578EB1A}" destId="{18B7B2C4-CA48-4A45-BE2E-B91D7E6B6E77}" srcOrd="8" destOrd="0" presId="urn:microsoft.com/office/officeart/2005/8/layout/radial4"/>
    <dgm:cxn modelId="{4B9787FD-6EAE-7346-9B04-4D89DD9DF021}" type="presParOf" srcId="{A0082AD1-2228-9146-AFA1-D4077578EB1A}" destId="{126C6D81-B3ED-C046-BC6D-78D71A46FB5A}" srcOrd="9" destOrd="0" presId="urn:microsoft.com/office/officeart/2005/8/layout/radial4"/>
    <dgm:cxn modelId="{3A308174-4B9D-AB42-91AB-57B17F6DD276}" type="presParOf" srcId="{A0082AD1-2228-9146-AFA1-D4077578EB1A}" destId="{BB9E99C4-2A0E-F349-A6D3-0A8FC5D76A65}" srcOrd="10" destOrd="0" presId="urn:microsoft.com/office/officeart/2005/8/layout/radial4"/>
    <dgm:cxn modelId="{FFB7CECE-4ADD-4C41-A6C2-679E9A7BB6F3}" type="presParOf" srcId="{A0082AD1-2228-9146-AFA1-D4077578EB1A}" destId="{0E7E4A8A-98F6-4E2F-87FF-0EC519CCAC9A}" srcOrd="11" destOrd="0" presId="urn:microsoft.com/office/officeart/2005/8/layout/radial4"/>
    <dgm:cxn modelId="{2542ACC9-45E3-44B6-973D-43F045EDF227}" type="presParOf" srcId="{A0082AD1-2228-9146-AFA1-D4077578EB1A}" destId="{02DDF169-5BEF-4666-809C-CE7428256D88}" srcOrd="12" destOrd="0" presId="urn:microsoft.com/office/officeart/2005/8/layout/radial4"/>
    <dgm:cxn modelId="{08C723FB-0783-4B68-BE0B-5B3A8F8CD996}" type="presParOf" srcId="{A0082AD1-2228-9146-AFA1-D4077578EB1A}" destId="{F5E06206-24BF-4F9A-865D-7ACDB25FC22E}" srcOrd="13" destOrd="0" presId="urn:microsoft.com/office/officeart/2005/8/layout/radial4"/>
    <dgm:cxn modelId="{DC7E8F8E-2263-450B-9C9C-DD66796451FD}" type="presParOf" srcId="{A0082AD1-2228-9146-AFA1-D4077578EB1A}" destId="{E060AB17-C9C6-4750-B305-AF52CE92C1A5}" srcOrd="14" destOrd="0" presId="urn:microsoft.com/office/officeart/2005/8/layout/radial4"/>
    <dgm:cxn modelId="{2D71D017-1B26-4D2E-BDD7-C53A658B61D3}" type="presParOf" srcId="{A0082AD1-2228-9146-AFA1-D4077578EB1A}" destId="{76B17429-66FF-4F50-8C3D-ACDAD130DD13}" srcOrd="15" destOrd="0" presId="urn:microsoft.com/office/officeart/2005/8/layout/radial4"/>
    <dgm:cxn modelId="{83C0EF04-9FAD-4220-B4D2-767045B85675}" type="presParOf" srcId="{A0082AD1-2228-9146-AFA1-D4077578EB1A}" destId="{CCFF91F8-9DB5-43B7-A6E5-275230BCB43F}" srcOrd="1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2BF27-B437-504A-BF68-8C3A3FD473A4}">
      <dsp:nvSpPr>
        <dsp:cNvPr id="0" name=""/>
        <dsp:cNvSpPr/>
      </dsp:nvSpPr>
      <dsp:spPr>
        <a:xfrm>
          <a:off x="3915310" y="3819398"/>
          <a:ext cx="2227778" cy="222777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Aileron Regular"/>
              <a:ea typeface="+mn-ea"/>
              <a:cs typeface="+mn-cs"/>
            </a:rPr>
            <a:t>Rank</a:t>
          </a:r>
        </a:p>
      </dsp:txBody>
      <dsp:txXfrm>
        <a:off x="4241561" y="4145649"/>
        <a:ext cx="1575276" cy="1575276"/>
      </dsp:txXfrm>
    </dsp:sp>
    <dsp:sp modelId="{BD438ED2-9EF8-9E45-A0CF-45F299C297D2}">
      <dsp:nvSpPr>
        <dsp:cNvPr id="0" name=""/>
        <dsp:cNvSpPr/>
      </dsp:nvSpPr>
      <dsp:spPr>
        <a:xfrm rot="10800000">
          <a:off x="783758" y="4615828"/>
          <a:ext cx="2959316" cy="634916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2E449C-B777-D24A-8A67-1DFAFB243CBB}">
      <dsp:nvSpPr>
        <dsp:cNvPr id="0" name=""/>
        <dsp:cNvSpPr/>
      </dsp:nvSpPr>
      <dsp:spPr>
        <a:xfrm>
          <a:off x="4036" y="4309509"/>
          <a:ext cx="1559444" cy="12475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Aileron Regular"/>
              <a:ea typeface="+mn-ea"/>
              <a:cs typeface="+mn-cs"/>
            </a:rPr>
            <a:t>Discounts</a:t>
          </a:r>
          <a:endParaRPr lang="en-US" sz="2800" kern="1200" dirty="0">
            <a:solidFill>
              <a:prstClr val="white"/>
            </a:solidFill>
            <a:latin typeface="Aileron Regular"/>
            <a:ea typeface="+mn-ea"/>
            <a:cs typeface="+mn-cs"/>
          </a:endParaRPr>
        </a:p>
      </dsp:txBody>
      <dsp:txXfrm>
        <a:off x="40576" y="4346049"/>
        <a:ext cx="1486364" cy="1174475"/>
      </dsp:txXfrm>
    </dsp:sp>
    <dsp:sp modelId="{34890F57-9560-E443-A453-19856419E024}">
      <dsp:nvSpPr>
        <dsp:cNvPr id="0" name=""/>
        <dsp:cNvSpPr/>
      </dsp:nvSpPr>
      <dsp:spPr>
        <a:xfrm rot="12342857">
          <a:off x="1057657" y="3415800"/>
          <a:ext cx="2959316" cy="634916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2693F8-700E-4046-80DF-7758CA614286}">
      <dsp:nvSpPr>
        <dsp:cNvPr id="0" name=""/>
        <dsp:cNvSpPr/>
      </dsp:nvSpPr>
      <dsp:spPr>
        <a:xfrm>
          <a:off x="424467" y="2467481"/>
          <a:ext cx="1559444" cy="12475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Aileron Regular"/>
              <a:ea typeface="+mn-ea"/>
              <a:cs typeface="+mn-cs"/>
            </a:rPr>
            <a:t>Sentiment of reviews</a:t>
          </a:r>
        </a:p>
      </dsp:txBody>
      <dsp:txXfrm>
        <a:off x="461007" y="2504021"/>
        <a:ext cx="1486364" cy="1174475"/>
      </dsp:txXfrm>
    </dsp:sp>
    <dsp:sp modelId="{7A61C7C0-BCA7-0F4C-AA89-FF89AF745CD8}">
      <dsp:nvSpPr>
        <dsp:cNvPr id="0" name=""/>
        <dsp:cNvSpPr/>
      </dsp:nvSpPr>
      <dsp:spPr>
        <a:xfrm rot="13871188">
          <a:off x="1853488" y="2479953"/>
          <a:ext cx="2915185" cy="634916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DF866-1A50-1B4A-8633-EF20600F7316}">
      <dsp:nvSpPr>
        <dsp:cNvPr id="0" name=""/>
        <dsp:cNvSpPr/>
      </dsp:nvSpPr>
      <dsp:spPr>
        <a:xfrm>
          <a:off x="1651948" y="1037892"/>
          <a:ext cx="1491063" cy="12475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Aileron Regular"/>
              <a:ea typeface="+mn-ea"/>
              <a:cs typeface="+mn-cs"/>
            </a:rPr>
            <a:t>Price</a:t>
          </a:r>
          <a:endParaRPr lang="en-US" sz="2800" kern="1200" dirty="0">
            <a:solidFill>
              <a:schemeClr val="bg1"/>
            </a:solidFill>
            <a:latin typeface="Aileron Regular"/>
            <a:ea typeface="+mn-ea"/>
            <a:cs typeface="+mn-cs"/>
          </a:endParaRPr>
        </a:p>
      </dsp:txBody>
      <dsp:txXfrm>
        <a:off x="1688488" y="1074432"/>
        <a:ext cx="1417983" cy="1174475"/>
      </dsp:txXfrm>
    </dsp:sp>
    <dsp:sp modelId="{ED83256F-14FF-AF41-8C94-FD60C56B537E}">
      <dsp:nvSpPr>
        <dsp:cNvPr id="0" name=""/>
        <dsp:cNvSpPr/>
      </dsp:nvSpPr>
      <dsp:spPr>
        <a:xfrm rot="15428571">
          <a:off x="2934097" y="1919390"/>
          <a:ext cx="2959316" cy="634916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7B2C4-CA48-4A45-BE2E-B91D7E6B6E77}">
      <dsp:nvSpPr>
        <dsp:cNvPr id="0" name=""/>
        <dsp:cNvSpPr/>
      </dsp:nvSpPr>
      <dsp:spPr>
        <a:xfrm>
          <a:off x="3304778" y="170510"/>
          <a:ext cx="1559444" cy="12475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Aileron Regular"/>
              <a:ea typeface="+mn-ea"/>
              <a:cs typeface="+mn-cs"/>
            </a:rPr>
            <a:t>Average Rating</a:t>
          </a:r>
        </a:p>
      </dsp:txBody>
      <dsp:txXfrm>
        <a:off x="3341318" y="207050"/>
        <a:ext cx="1486364" cy="1174475"/>
      </dsp:txXfrm>
    </dsp:sp>
    <dsp:sp modelId="{126C6D81-B3ED-C046-BC6D-78D71A46FB5A}">
      <dsp:nvSpPr>
        <dsp:cNvPr id="0" name=""/>
        <dsp:cNvSpPr/>
      </dsp:nvSpPr>
      <dsp:spPr>
        <a:xfrm rot="16971429">
          <a:off x="4164986" y="1919390"/>
          <a:ext cx="2959316" cy="634916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9E99C4-2A0E-F349-A6D3-0A8FC5D76A65}">
      <dsp:nvSpPr>
        <dsp:cNvPr id="0" name=""/>
        <dsp:cNvSpPr/>
      </dsp:nvSpPr>
      <dsp:spPr>
        <a:xfrm>
          <a:off x="5194177" y="170510"/>
          <a:ext cx="1559444" cy="12475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Aileron Regular"/>
              <a:ea typeface="+mn-ea"/>
              <a:cs typeface="+mn-cs"/>
            </a:rPr>
            <a:t>Prime Delivery</a:t>
          </a:r>
        </a:p>
      </dsp:txBody>
      <dsp:txXfrm>
        <a:off x="5230717" y="207050"/>
        <a:ext cx="1486364" cy="1174475"/>
      </dsp:txXfrm>
    </dsp:sp>
    <dsp:sp modelId="{0E7E4A8A-98F6-4E2F-87FF-0EC519CCAC9A}">
      <dsp:nvSpPr>
        <dsp:cNvPr id="0" name=""/>
        <dsp:cNvSpPr/>
      </dsp:nvSpPr>
      <dsp:spPr>
        <a:xfrm rot="18514286">
          <a:off x="5273979" y="2453452"/>
          <a:ext cx="2959316" cy="634916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DDF169-5BEF-4666-809C-CE7428256D88}">
      <dsp:nvSpPr>
        <dsp:cNvPr id="0" name=""/>
        <dsp:cNvSpPr/>
      </dsp:nvSpPr>
      <dsp:spPr>
        <a:xfrm>
          <a:off x="6896466" y="990289"/>
          <a:ext cx="1559444" cy="12475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Aileron Regular"/>
              <a:ea typeface="+mn-ea"/>
              <a:cs typeface="+mn-cs"/>
            </a:rPr>
            <a:t>Rating Count</a:t>
          </a:r>
        </a:p>
      </dsp:txBody>
      <dsp:txXfrm>
        <a:off x="6933006" y="1026829"/>
        <a:ext cx="1486364" cy="1174475"/>
      </dsp:txXfrm>
    </dsp:sp>
    <dsp:sp modelId="{F5E06206-24BF-4F9A-865D-7ACDB25FC22E}">
      <dsp:nvSpPr>
        <dsp:cNvPr id="0" name=""/>
        <dsp:cNvSpPr/>
      </dsp:nvSpPr>
      <dsp:spPr>
        <a:xfrm rot="20057143">
          <a:off x="6041425" y="3415800"/>
          <a:ext cx="2959316" cy="634916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60AB17-C9C6-4750-B305-AF52CE92C1A5}">
      <dsp:nvSpPr>
        <dsp:cNvPr id="0" name=""/>
        <dsp:cNvSpPr/>
      </dsp:nvSpPr>
      <dsp:spPr>
        <a:xfrm>
          <a:off x="8074487" y="2467481"/>
          <a:ext cx="1559444" cy="12475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Aileron Regular"/>
              <a:ea typeface="+mn-ea"/>
              <a:cs typeface="+mn-cs"/>
            </a:rPr>
            <a:t>Answered questions</a:t>
          </a:r>
        </a:p>
      </dsp:txBody>
      <dsp:txXfrm>
        <a:off x="8111027" y="2504021"/>
        <a:ext cx="1486364" cy="1174475"/>
      </dsp:txXfrm>
    </dsp:sp>
    <dsp:sp modelId="{76B17429-66FF-4F50-8C3D-ACDAD130DD13}">
      <dsp:nvSpPr>
        <dsp:cNvPr id="0" name=""/>
        <dsp:cNvSpPr/>
      </dsp:nvSpPr>
      <dsp:spPr>
        <a:xfrm>
          <a:off x="6315324" y="4615828"/>
          <a:ext cx="2959316" cy="634916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FF91F8-9DB5-43B7-A6E5-275230BCB43F}">
      <dsp:nvSpPr>
        <dsp:cNvPr id="0" name=""/>
        <dsp:cNvSpPr/>
      </dsp:nvSpPr>
      <dsp:spPr>
        <a:xfrm>
          <a:off x="8494918" y="4309509"/>
          <a:ext cx="1559444" cy="12475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white"/>
              </a:solidFill>
              <a:latin typeface="Aileron Regular"/>
              <a:ea typeface="+mn-ea"/>
              <a:cs typeface="+mn-cs"/>
            </a:rPr>
            <a:t>Reviews count</a:t>
          </a:r>
        </a:p>
      </dsp:txBody>
      <dsp:txXfrm>
        <a:off x="8531458" y="4346049"/>
        <a:ext cx="1486364" cy="1174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8C5B7C-9E6E-8343-A68C-477579325DBE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9F4C11-4646-CA4D-9F60-D52F18BFB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79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605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p47:notes"/>
          <p:cNvSpPr txBox="1">
            <a:spLocks noGrp="1"/>
          </p:cNvSpPr>
          <p:nvPr>
            <p:ph type="body" idx="1"/>
          </p:nvPr>
        </p:nvSpPr>
        <p:spPr>
          <a:xfrm>
            <a:off x="994569" y="3257550"/>
            <a:ext cx="795655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47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4309798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First Template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4787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8104D"/>
                </a:solidFill>
                <a:latin typeface="Aileron Regular"/>
              </a:rPr>
              <a:t>Amazon sells millions of products through thousands of sellers. This portfolio of products varies  widely across different product categories and even different times of the year. </a:t>
            </a:r>
          </a:p>
          <a:p>
            <a:pPr algn="just">
              <a:spcBef>
                <a:spcPct val="0"/>
              </a:spcBef>
            </a:pPr>
            <a:endParaRPr lang="en-US" sz="1200" dirty="0">
              <a:solidFill>
                <a:srgbClr val="08104D"/>
              </a:solidFill>
              <a:latin typeface="Aileron Regular"/>
            </a:endParaRPr>
          </a:p>
          <a:p>
            <a:pPr marL="571500" indent="-5715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8104D"/>
                </a:solidFill>
                <a:latin typeface="Aileron Regular"/>
              </a:rPr>
              <a:t>To boost visibility and popularity of products, Amazon hosts a new releases ranking of top 100 products for all categories, a list which is updated hourly. </a:t>
            </a:r>
          </a:p>
          <a:p>
            <a:pPr algn="just">
              <a:spcBef>
                <a:spcPct val="0"/>
              </a:spcBef>
            </a:pPr>
            <a:endParaRPr lang="en-US" sz="1200" dirty="0">
              <a:solidFill>
                <a:srgbClr val="08104D"/>
              </a:solidFill>
              <a:latin typeface="Aileron Regular"/>
            </a:endParaRPr>
          </a:p>
          <a:p>
            <a:pPr marL="571500" indent="-5715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8104D"/>
                </a:solidFill>
                <a:latin typeface="Aileron Regular"/>
              </a:rPr>
              <a:t>Our aim is to analyze which factors contribute to this ranking, and how sellers can leverage our insights to push their product up the trending ladder.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F4C11-4646-CA4D-9F60-D52F18BFB4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+ SubTitle+Number">
  <p:cSld name="Main Title+ SubTitle+Numb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34"/>
          <p:cNvSpPr txBox="1">
            <a:spLocks noGrp="1"/>
          </p:cNvSpPr>
          <p:nvPr>
            <p:ph type="title"/>
          </p:nvPr>
        </p:nvSpPr>
        <p:spPr>
          <a:xfrm>
            <a:off x="3505200" y="774700"/>
            <a:ext cx="11277600" cy="70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000"/>
              <a:buFont typeface="Roboto Medium"/>
              <a:buNone/>
              <a:defRPr sz="4000" b="1" i="0" u="none" strike="noStrike" cap="none">
                <a:solidFill>
                  <a:srgbClr val="92929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34"/>
          <p:cNvSpPr txBox="1">
            <a:spLocks noGrp="1"/>
          </p:cNvSpPr>
          <p:nvPr>
            <p:ph type="body" idx="1"/>
          </p:nvPr>
        </p:nvSpPr>
        <p:spPr>
          <a:xfrm>
            <a:off x="5029200" y="1478682"/>
            <a:ext cx="8229600" cy="40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914400" marR="0" lvl="0" indent="-457200" algn="ctr" rtl="0">
              <a:spcBef>
                <a:spcPts val="440"/>
              </a:spcBef>
              <a:spcAft>
                <a:spcPts val="0"/>
              </a:spcAft>
              <a:buClr>
                <a:srgbClr val="BFBFBF"/>
              </a:buClr>
              <a:buSzPts val="1100"/>
              <a:buFont typeface="Arial"/>
              <a:buNone/>
              <a:defRPr sz="2200" b="1" i="0" u="none" strike="noStrike" cap="none">
                <a:solidFill>
                  <a:srgbClr val="BFBFB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1828800" marR="0" lvl="1" indent="-457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2743200" marR="0" lvl="2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3657600" marR="0" lvl="3" indent="-4572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4572000" marR="0" lvl="4" indent="-4572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5486400" marR="0" lvl="5" indent="-4572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6400800" marR="0" lvl="6" indent="-4572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7315200" marR="0" lvl="7" indent="-4572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8229600" marR="0" lvl="8" indent="-4572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6" name="Google Shape;16;p334"/>
          <p:cNvSpPr/>
          <p:nvPr/>
        </p:nvSpPr>
        <p:spPr>
          <a:xfrm rot="-5400000" flipH="1">
            <a:off x="17596717" y="9497861"/>
            <a:ext cx="576070" cy="80649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92929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" name="Google Shape;17;p334"/>
          <p:cNvSpPr txBox="1">
            <a:spLocks noGrp="1"/>
          </p:cNvSpPr>
          <p:nvPr>
            <p:ph type="sldNum" idx="12"/>
          </p:nvPr>
        </p:nvSpPr>
        <p:spPr>
          <a:xfrm>
            <a:off x="17493663" y="9613075"/>
            <a:ext cx="762002" cy="54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800" b="1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ctr" rtl="0">
              <a:spcBef>
                <a:spcPts val="0"/>
              </a:spcBef>
              <a:buNone/>
              <a:defRPr sz="1800" b="1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ctr" rtl="0">
              <a:spcBef>
                <a:spcPts val="0"/>
              </a:spcBef>
              <a:buNone/>
              <a:defRPr sz="1800" b="1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ctr" rtl="0">
              <a:spcBef>
                <a:spcPts val="0"/>
              </a:spcBef>
              <a:buNone/>
              <a:defRPr sz="1800" b="1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ctr" rtl="0">
              <a:spcBef>
                <a:spcPts val="0"/>
              </a:spcBef>
              <a:buNone/>
              <a:defRPr sz="1800" b="1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ctr" rtl="0">
              <a:spcBef>
                <a:spcPts val="0"/>
              </a:spcBef>
              <a:buNone/>
              <a:defRPr sz="1800" b="1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ctr" rtl="0">
              <a:spcBef>
                <a:spcPts val="0"/>
              </a:spcBef>
              <a:buNone/>
              <a:defRPr sz="1800" b="1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ctr" rtl="0">
              <a:spcBef>
                <a:spcPts val="0"/>
              </a:spcBef>
              <a:buNone/>
              <a:defRPr sz="1800" b="1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ctr" rtl="0">
              <a:spcBef>
                <a:spcPts val="0"/>
              </a:spcBef>
              <a:buNone/>
              <a:defRPr sz="1800" b="1">
                <a:solidFill>
                  <a:srgbClr val="92929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66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char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401058" y="1754518"/>
            <a:ext cx="6704863" cy="6565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840"/>
              </a:lnSpc>
            </a:pPr>
            <a:r>
              <a:rPr lang="en-US" sz="3600" spc="-119" dirty="0">
                <a:solidFill>
                  <a:srgbClr val="08104D"/>
                </a:solidFill>
                <a:latin typeface="Aileron Heavy"/>
              </a:rPr>
              <a:t>Deep dive into</a:t>
            </a:r>
          </a:p>
          <a:p>
            <a:pPr>
              <a:lnSpc>
                <a:spcPts val="12840"/>
              </a:lnSpc>
            </a:pPr>
            <a:r>
              <a:rPr lang="en-US" sz="11950" b="1" spc="-119" dirty="0">
                <a:solidFill>
                  <a:srgbClr val="08104D"/>
                </a:solidFill>
                <a:latin typeface="Aileron Heavy"/>
              </a:rPr>
              <a:t>Amazon</a:t>
            </a:r>
          </a:p>
          <a:p>
            <a:pPr>
              <a:lnSpc>
                <a:spcPts val="12840"/>
              </a:lnSpc>
            </a:pPr>
            <a:r>
              <a:rPr lang="en-US" sz="11950" b="1" spc="-119" dirty="0">
                <a:solidFill>
                  <a:srgbClr val="08104D"/>
                </a:solidFill>
                <a:latin typeface="Aileron Heavy"/>
              </a:rPr>
              <a:t>Hot New Releases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E533CD3-139F-4DC9-A04F-3A275A824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643188"/>
            <a:ext cx="5314950" cy="5314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B7DCBD-21F1-3F47-B036-E523EAA6683B}"/>
              </a:ext>
            </a:extLst>
          </p:cNvPr>
          <p:cNvSpPr/>
          <p:nvPr/>
        </p:nvSpPr>
        <p:spPr>
          <a:xfrm>
            <a:off x="9025217" y="49588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-webkit-standard"/>
              </a:rPr>
              <a:t> 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4C01D8-0085-6A44-9543-1B2C57DEEFA6}"/>
              </a:ext>
            </a:extLst>
          </p:cNvPr>
          <p:cNvSpPr/>
          <p:nvPr/>
        </p:nvSpPr>
        <p:spPr>
          <a:xfrm>
            <a:off x="9025217" y="49588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-webkit-standard"/>
              </a:rPr>
              <a:t> 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6490257" y="4772784"/>
            <a:ext cx="266568" cy="266568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2256389" y="1004580"/>
            <a:ext cx="6841626" cy="1952971"/>
            <a:chOff x="0" y="0"/>
            <a:chExt cx="9122168" cy="260396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9122168" cy="1279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6000" b="1" i="0" spc="-60">
                  <a:solidFill>
                    <a:srgbClr val="ECF2FE"/>
                  </a:solidFill>
                  <a:latin typeface="Aileron Heavy"/>
                </a:rPr>
                <a:t>01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401463"/>
              <a:ext cx="9122168" cy="1202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9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 b="0" i="0" dirty="0">
                  <a:solidFill>
                    <a:srgbClr val="ECF2FE"/>
                  </a:solidFill>
                  <a:latin typeface="Aileron Regular"/>
                </a:rPr>
                <a:t>Give a striking overview of the</a:t>
              </a:r>
            </a:p>
            <a:p>
              <a:pPr marL="0" lvl="0" indent="0" algn="l">
                <a:lnSpc>
                  <a:spcPts val="369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 b="0" i="0" dirty="0">
                  <a:solidFill>
                    <a:srgbClr val="ECF2FE"/>
                  </a:solidFill>
                  <a:latin typeface="Aileron Regular"/>
                </a:rPr>
                <a:t>problem and explain it briefly.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1329826"/>
            <a:ext cx="509507" cy="185402"/>
            <a:chOff x="0" y="0"/>
            <a:chExt cx="1179660" cy="429260"/>
          </a:xfrm>
        </p:grpSpPr>
        <p:sp>
          <p:nvSpPr>
            <p:cNvPr id="19" name="Freeform 19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28700" y="3996041"/>
            <a:ext cx="509507" cy="185402"/>
            <a:chOff x="0" y="0"/>
            <a:chExt cx="1179660" cy="429260"/>
          </a:xfrm>
        </p:grpSpPr>
        <p:sp>
          <p:nvSpPr>
            <p:cNvPr id="24" name="Freeform 24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2256389" y="6307183"/>
            <a:ext cx="6841626" cy="95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  <a:buFont typeface="Arial"/>
              <a:buChar char="•"/>
            </a:pPr>
            <a:r>
              <a:rPr lang="en-US" sz="6000" b="1" i="0" spc="-60">
                <a:solidFill>
                  <a:srgbClr val="ECF2FE"/>
                </a:solidFill>
                <a:latin typeface="Aileron Heavy"/>
              </a:rPr>
              <a:t>03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028700" y="6682435"/>
            <a:ext cx="509507" cy="185402"/>
            <a:chOff x="0" y="0"/>
            <a:chExt cx="1179660" cy="429260"/>
          </a:xfrm>
        </p:grpSpPr>
        <p:sp>
          <p:nvSpPr>
            <p:cNvPr id="29" name="Freeform 29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sp>
        <p:nvSpPr>
          <p:cNvPr id="31" name="TextBox 6">
            <a:extLst>
              <a:ext uri="{FF2B5EF4-FFF2-40B4-BE49-F238E27FC236}">
                <a16:creationId xmlns:a16="http://schemas.microsoft.com/office/drawing/2014/main" id="{48C84E7B-9C06-DC45-8BB2-04FD69082FD1}"/>
              </a:ext>
            </a:extLst>
          </p:cNvPr>
          <p:cNvSpPr txBox="1"/>
          <p:nvPr/>
        </p:nvSpPr>
        <p:spPr>
          <a:xfrm>
            <a:off x="1066800" y="876300"/>
            <a:ext cx="10248900" cy="1244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8000" b="1" i="0" dirty="0">
                <a:solidFill>
                  <a:srgbClr val="08104D"/>
                </a:solidFill>
                <a:latin typeface="Aileron Heavy"/>
              </a:rPr>
              <a:t>Sentiment Score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92AA655-AD71-0B43-A520-9895B5756FAF}"/>
              </a:ext>
            </a:extLst>
          </p:cNvPr>
          <p:cNvSpPr/>
          <p:nvPr/>
        </p:nvSpPr>
        <p:spPr>
          <a:xfrm>
            <a:off x="2404487" y="6084525"/>
            <a:ext cx="1371600" cy="12449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8104D"/>
                </a:solidFill>
                <a:latin typeface="Aileron Heavy"/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57E9128-13E1-AD47-A076-EA99AE1CE250}"/>
              </a:ext>
            </a:extLst>
          </p:cNvPr>
          <p:cNvSpPr/>
          <p:nvPr/>
        </p:nvSpPr>
        <p:spPr>
          <a:xfrm>
            <a:off x="13109626" y="3465182"/>
            <a:ext cx="1371600" cy="12449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8104D"/>
                </a:solidFill>
                <a:latin typeface="Aileron Heavy"/>
              </a:rPr>
              <a:t>4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50A317B-B575-4C4E-A6CD-654BBA9DA298}"/>
              </a:ext>
            </a:extLst>
          </p:cNvPr>
          <p:cNvSpPr/>
          <p:nvPr/>
        </p:nvSpPr>
        <p:spPr>
          <a:xfrm>
            <a:off x="6217713" y="4987670"/>
            <a:ext cx="1371600" cy="12449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8104D"/>
                </a:solidFill>
                <a:latin typeface="Aileron Heavy"/>
              </a:rPr>
              <a:t>2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44B9A3D-A2C6-5244-91DB-F25A33799354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3090287" y="3086100"/>
            <a:ext cx="0" cy="299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C0EFCDD-EDA4-4345-B852-15EC728E7FB8}"/>
              </a:ext>
            </a:extLst>
          </p:cNvPr>
          <p:cNvCxnSpPr>
            <a:cxnSpLocks/>
          </p:cNvCxnSpPr>
          <p:nvPr/>
        </p:nvCxnSpPr>
        <p:spPr>
          <a:xfrm flipV="1">
            <a:off x="13795426" y="2998873"/>
            <a:ext cx="0" cy="476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FD4267C-3BFA-0744-A2F7-191D6868E973}"/>
              </a:ext>
            </a:extLst>
          </p:cNvPr>
          <p:cNvCxnSpPr>
            <a:cxnSpLocks/>
          </p:cNvCxnSpPr>
          <p:nvPr/>
        </p:nvCxnSpPr>
        <p:spPr>
          <a:xfrm flipV="1">
            <a:off x="3090287" y="3013083"/>
            <a:ext cx="10705139" cy="66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322C0F-CD8A-9845-A1CA-0489C259ABFC}"/>
              </a:ext>
            </a:extLst>
          </p:cNvPr>
          <p:cNvCxnSpPr>
            <a:cxnSpLocks/>
          </p:cNvCxnSpPr>
          <p:nvPr/>
        </p:nvCxnSpPr>
        <p:spPr>
          <a:xfrm flipV="1">
            <a:off x="9982200" y="3027096"/>
            <a:ext cx="0" cy="897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3E4EDC3-8FA4-5443-8C32-150834279C8F}"/>
              </a:ext>
            </a:extLst>
          </p:cNvPr>
          <p:cNvSpPr txBox="1"/>
          <p:nvPr/>
        </p:nvSpPr>
        <p:spPr>
          <a:xfrm>
            <a:off x="1356429" y="7574550"/>
            <a:ext cx="4286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Extracted top 10 customer reviews</a:t>
            </a:r>
            <a:endParaRPr lang="en-US" sz="2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AAEFEF-1C8D-7B44-A86D-B73378C5D5C1}"/>
              </a:ext>
            </a:extLst>
          </p:cNvPr>
          <p:cNvSpPr txBox="1"/>
          <p:nvPr/>
        </p:nvSpPr>
        <p:spPr>
          <a:xfrm>
            <a:off x="12192000" y="4832404"/>
            <a:ext cx="3878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Model Generation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C5B423-D794-477D-8171-F574AEB9E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0" y="6952725"/>
            <a:ext cx="5534025" cy="227647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938A8106-D2FE-4332-B7F1-D4DC0F62EEE6}"/>
              </a:ext>
            </a:extLst>
          </p:cNvPr>
          <p:cNvSpPr/>
          <p:nvPr/>
        </p:nvSpPr>
        <p:spPr>
          <a:xfrm>
            <a:off x="9332406" y="3959599"/>
            <a:ext cx="1371600" cy="12449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8104D"/>
                </a:solidFill>
                <a:latin typeface="Aileron Heavy"/>
              </a:rPr>
              <a:t>3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74E9924-CFA5-40BE-8F67-C8CFAF36B9DD}"/>
              </a:ext>
            </a:extLst>
          </p:cNvPr>
          <p:cNvCxnSpPr>
            <a:cxnSpLocks/>
          </p:cNvCxnSpPr>
          <p:nvPr/>
        </p:nvCxnSpPr>
        <p:spPr>
          <a:xfrm flipH="1" flipV="1">
            <a:off x="6864316" y="3059336"/>
            <a:ext cx="26464" cy="1901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D1A4804-0AB2-4A5C-85A4-83BC0DFE2EA8}"/>
              </a:ext>
            </a:extLst>
          </p:cNvPr>
          <p:cNvSpPr txBox="1"/>
          <p:nvPr/>
        </p:nvSpPr>
        <p:spPr>
          <a:xfrm>
            <a:off x="8763000" y="5367733"/>
            <a:ext cx="3878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Averaged sentiments to obtain a cumulative result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40A86C-DF03-4808-9260-741C40D28996}"/>
              </a:ext>
            </a:extLst>
          </p:cNvPr>
          <p:cNvSpPr txBox="1"/>
          <p:nvPr/>
        </p:nvSpPr>
        <p:spPr>
          <a:xfrm>
            <a:off x="4811155" y="6537599"/>
            <a:ext cx="4286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Calculated the sentiment of each review using Azure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33352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6490257" y="4772784"/>
            <a:ext cx="266568" cy="266568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2256389" y="1004580"/>
            <a:ext cx="6841626" cy="1952971"/>
            <a:chOff x="0" y="0"/>
            <a:chExt cx="9122168" cy="260396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9122168" cy="1279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6000" b="1" i="0" spc="-60">
                  <a:solidFill>
                    <a:srgbClr val="ECF2FE"/>
                  </a:solidFill>
                  <a:latin typeface="Aileron Heavy"/>
                </a:rPr>
                <a:t>01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401463"/>
              <a:ext cx="9122168" cy="1202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9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 b="0" i="0">
                  <a:solidFill>
                    <a:srgbClr val="ECF2FE"/>
                  </a:solidFill>
                  <a:latin typeface="Aileron Regular"/>
                </a:rPr>
                <a:t>Give a striking overview of the</a:t>
              </a:r>
            </a:p>
            <a:p>
              <a:pPr marL="0" lvl="0" indent="0" algn="l">
                <a:lnSpc>
                  <a:spcPts val="369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 b="0" i="0">
                  <a:solidFill>
                    <a:srgbClr val="ECF2FE"/>
                  </a:solidFill>
                  <a:latin typeface="Aileron Regular"/>
                </a:rPr>
                <a:t>problem and explain it briefly.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1329826"/>
            <a:ext cx="509507" cy="185402"/>
            <a:chOff x="0" y="0"/>
            <a:chExt cx="1179660" cy="429260"/>
          </a:xfrm>
        </p:grpSpPr>
        <p:sp>
          <p:nvSpPr>
            <p:cNvPr id="19" name="Freeform 19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28700" y="3996041"/>
            <a:ext cx="509507" cy="185402"/>
            <a:chOff x="0" y="0"/>
            <a:chExt cx="1179660" cy="429260"/>
          </a:xfrm>
        </p:grpSpPr>
        <p:sp>
          <p:nvSpPr>
            <p:cNvPr id="24" name="Freeform 24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228600" y="6774039"/>
            <a:ext cx="6841626" cy="820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b="1" i="0" spc="-60" dirty="0">
                <a:solidFill>
                  <a:srgbClr val="ECF2FE"/>
                </a:solidFill>
                <a:latin typeface="Aileron Regular" panose="020B0604020202020204" charset="0"/>
              </a:rPr>
              <a:t>03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028700" y="6682435"/>
            <a:ext cx="509507" cy="185402"/>
            <a:chOff x="0" y="0"/>
            <a:chExt cx="1179660" cy="429260"/>
          </a:xfrm>
        </p:grpSpPr>
        <p:sp>
          <p:nvSpPr>
            <p:cNvPr id="29" name="Freeform 29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sp>
        <p:nvSpPr>
          <p:cNvPr id="31" name="TextBox 6">
            <a:extLst>
              <a:ext uri="{FF2B5EF4-FFF2-40B4-BE49-F238E27FC236}">
                <a16:creationId xmlns:a16="http://schemas.microsoft.com/office/drawing/2014/main" id="{48C84E7B-9C06-DC45-8BB2-04FD69082FD1}"/>
              </a:ext>
            </a:extLst>
          </p:cNvPr>
          <p:cNvSpPr txBox="1"/>
          <p:nvPr/>
        </p:nvSpPr>
        <p:spPr>
          <a:xfrm>
            <a:off x="1066800" y="876300"/>
            <a:ext cx="10248900" cy="1244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8000" b="1" i="0" dirty="0">
                <a:solidFill>
                  <a:srgbClr val="08104D"/>
                </a:solidFill>
                <a:latin typeface="Aileron Heavy"/>
              </a:rPr>
              <a:t>Analysis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92AA655-AD71-0B43-A520-9895B5756FAF}"/>
              </a:ext>
            </a:extLst>
          </p:cNvPr>
          <p:cNvSpPr/>
          <p:nvPr/>
        </p:nvSpPr>
        <p:spPr>
          <a:xfrm>
            <a:off x="2743200" y="3975649"/>
            <a:ext cx="1371600" cy="12449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8104D"/>
                </a:solidFill>
                <a:latin typeface="Aileron Heavy"/>
              </a:rPr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50A317B-B575-4C4E-A6CD-654BBA9DA298}"/>
              </a:ext>
            </a:extLst>
          </p:cNvPr>
          <p:cNvSpPr/>
          <p:nvPr/>
        </p:nvSpPr>
        <p:spPr>
          <a:xfrm>
            <a:off x="13639800" y="3918204"/>
            <a:ext cx="1371600" cy="12449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8104D"/>
                </a:solidFill>
                <a:latin typeface="Aileron Heavy"/>
              </a:rPr>
              <a:t>2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44B9A3D-A2C6-5244-91DB-F25A33799354}"/>
              </a:ext>
            </a:extLst>
          </p:cNvPr>
          <p:cNvCxnSpPr>
            <a:stCxn id="35" idx="0"/>
          </p:cNvCxnSpPr>
          <p:nvPr/>
        </p:nvCxnSpPr>
        <p:spPr>
          <a:xfrm flipV="1">
            <a:off x="3429000" y="3086100"/>
            <a:ext cx="0" cy="889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FD4267C-3BFA-0744-A2F7-191D6868E973}"/>
              </a:ext>
            </a:extLst>
          </p:cNvPr>
          <p:cNvCxnSpPr/>
          <p:nvPr/>
        </p:nvCxnSpPr>
        <p:spPr>
          <a:xfrm flipV="1">
            <a:off x="3429000" y="3009026"/>
            <a:ext cx="10896600" cy="77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322C0F-CD8A-9845-A1CA-0489C259ABFC}"/>
              </a:ext>
            </a:extLst>
          </p:cNvPr>
          <p:cNvCxnSpPr>
            <a:cxnSpLocks/>
          </p:cNvCxnSpPr>
          <p:nvPr/>
        </p:nvCxnSpPr>
        <p:spPr>
          <a:xfrm flipV="1">
            <a:off x="14325600" y="3009026"/>
            <a:ext cx="0" cy="870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2C5AAE8-0C2D-404D-A9A4-FF3005E66F06}"/>
              </a:ext>
            </a:extLst>
          </p:cNvPr>
          <p:cNvSpPr txBox="1"/>
          <p:nvPr/>
        </p:nvSpPr>
        <p:spPr>
          <a:xfrm>
            <a:off x="838201" y="5426214"/>
            <a:ext cx="6012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8104D"/>
                </a:solidFill>
                <a:latin typeface="Aileron Heavy"/>
              </a:rPr>
              <a:t>Significant Variables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A2D578-8EBC-B641-9AFD-0205A11562B6}"/>
              </a:ext>
            </a:extLst>
          </p:cNvPr>
          <p:cNvSpPr txBox="1"/>
          <p:nvPr/>
        </p:nvSpPr>
        <p:spPr>
          <a:xfrm>
            <a:off x="12492516" y="5426214"/>
            <a:ext cx="4264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8104D"/>
                </a:solidFill>
                <a:latin typeface="Aileron Heavy"/>
              </a:rPr>
              <a:t>Multiple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42947-AD2E-4C52-A91A-B398531C2EC8}"/>
              </a:ext>
            </a:extLst>
          </p:cNvPr>
          <p:cNvSpPr txBox="1"/>
          <p:nvPr/>
        </p:nvSpPr>
        <p:spPr>
          <a:xfrm>
            <a:off x="1066800" y="6867836"/>
            <a:ext cx="5638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Ordered the variables on significance.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Variables significance tends to change on basis of </a:t>
            </a:r>
            <a:r>
              <a:rPr lang="en-US" sz="2400" b="1" dirty="0">
                <a:solidFill>
                  <a:srgbClr val="08104D"/>
                </a:solidFill>
                <a:latin typeface="Aileron Regular"/>
              </a:rPr>
              <a:t>category</a:t>
            </a:r>
            <a:endParaRPr lang="en-US" sz="2400" dirty="0">
              <a:solidFill>
                <a:srgbClr val="08104D"/>
              </a:solidFill>
              <a:latin typeface="Aileron Regular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E82CE8-4F39-45FD-A73D-29D7D2C11B5C}"/>
              </a:ext>
            </a:extLst>
          </p:cNvPr>
          <p:cNvSpPr txBox="1"/>
          <p:nvPr/>
        </p:nvSpPr>
        <p:spPr>
          <a:xfrm>
            <a:off x="12192000" y="6774039"/>
            <a:ext cx="56388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To accurately perform statistical analysis, separate models were built to gauge the impact </a:t>
            </a:r>
          </a:p>
          <a:p>
            <a:endParaRPr lang="en-US" sz="2400" dirty="0">
              <a:solidFill>
                <a:srgbClr val="08104D"/>
              </a:solidFill>
              <a:latin typeface="Aileron Regula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ileron Regular" panose="020B060402020202020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239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6FDDFF-16DD-4E79-A28F-30B2F17A9F64}"/>
              </a:ext>
            </a:extLst>
          </p:cNvPr>
          <p:cNvSpPr txBox="1"/>
          <p:nvPr/>
        </p:nvSpPr>
        <p:spPr>
          <a:xfrm>
            <a:off x="1066800" y="876300"/>
            <a:ext cx="15925800" cy="1207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0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8104D"/>
                </a:solidFill>
                <a:latin typeface="Aileron Heavy"/>
              </a:rPr>
              <a:t>Statistical Model</a:t>
            </a:r>
            <a:endParaRPr lang="en-US" sz="8000" b="1" i="0" dirty="0">
              <a:solidFill>
                <a:srgbClr val="08104D"/>
              </a:solidFill>
              <a:latin typeface="Aileron Heavy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429A2A-652D-438F-8C01-6F9D0E363123}"/>
              </a:ext>
            </a:extLst>
          </p:cNvPr>
          <p:cNvSpPr txBox="1"/>
          <p:nvPr/>
        </p:nvSpPr>
        <p:spPr>
          <a:xfrm>
            <a:off x="1219200" y="2781300"/>
            <a:ext cx="16306800" cy="1154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8104D"/>
                </a:solidFill>
                <a:latin typeface="Aileron Regular"/>
              </a:rPr>
              <a:t>Hypothesis:</a:t>
            </a:r>
          </a:p>
          <a:p>
            <a:endParaRPr lang="en-US" sz="2400" dirty="0">
              <a:solidFill>
                <a:srgbClr val="08104D"/>
              </a:solidFill>
              <a:latin typeface="Aileron Regular"/>
            </a:endParaRPr>
          </a:p>
          <a:p>
            <a:pPr algn="just"/>
            <a:r>
              <a:rPr lang="en-US" sz="2400" b="1" dirty="0">
                <a:solidFill>
                  <a:srgbClr val="08104D"/>
                </a:solidFill>
                <a:latin typeface="Aileron Regular"/>
              </a:rPr>
              <a:t>H</a:t>
            </a:r>
            <a:r>
              <a:rPr lang="en-US" sz="2400" b="1" baseline="-25000" dirty="0">
                <a:solidFill>
                  <a:srgbClr val="08104D"/>
                </a:solidFill>
                <a:latin typeface="Aileron Regular"/>
              </a:rPr>
              <a:t>0</a:t>
            </a:r>
            <a:r>
              <a:rPr lang="en-US" sz="2400" b="1" dirty="0">
                <a:solidFill>
                  <a:srgbClr val="08104D"/>
                </a:solidFill>
                <a:latin typeface="Aileron Regular"/>
              </a:rPr>
              <a:t> :</a:t>
            </a:r>
            <a:r>
              <a:rPr lang="en-US" sz="2400" dirty="0">
                <a:solidFill>
                  <a:srgbClr val="08104D"/>
                </a:solidFill>
                <a:latin typeface="Aileron Regular"/>
              </a:rPr>
              <a:t> Chosen attributes – (price, Prime delivery, discount , etc.) are significant variables to impact rank of the products</a:t>
            </a:r>
          </a:p>
          <a:p>
            <a:pPr algn="just"/>
            <a:endParaRPr lang="en-US" sz="2400" dirty="0">
              <a:solidFill>
                <a:srgbClr val="08104D"/>
              </a:solidFill>
              <a:latin typeface="Aileron Regular"/>
            </a:endParaRPr>
          </a:p>
          <a:p>
            <a:r>
              <a:rPr lang="en-US" sz="2400" b="1" dirty="0">
                <a:solidFill>
                  <a:srgbClr val="08104D"/>
                </a:solidFill>
                <a:latin typeface="Aileron Regular"/>
              </a:rPr>
              <a:t>H</a:t>
            </a:r>
            <a:r>
              <a:rPr lang="en-US" sz="2400" b="1" baseline="-25000" dirty="0">
                <a:solidFill>
                  <a:srgbClr val="08104D"/>
                </a:solidFill>
                <a:latin typeface="Aileron Regular"/>
              </a:rPr>
              <a:t>a</a:t>
            </a:r>
            <a:r>
              <a:rPr lang="en-US" sz="2400" b="1" dirty="0">
                <a:solidFill>
                  <a:srgbClr val="08104D"/>
                </a:solidFill>
                <a:latin typeface="Aileron Regular"/>
              </a:rPr>
              <a:t>:</a:t>
            </a:r>
            <a:r>
              <a:rPr lang="en-US" sz="2400" dirty="0">
                <a:solidFill>
                  <a:srgbClr val="08104D"/>
                </a:solidFill>
                <a:latin typeface="Aileron Regular"/>
              </a:rPr>
              <a:t>  Not all variables are significant to impact rank of the products</a:t>
            </a:r>
          </a:p>
          <a:p>
            <a:endParaRPr lang="en-US" sz="2400" dirty="0">
              <a:solidFill>
                <a:srgbClr val="08104D"/>
              </a:solidFill>
              <a:latin typeface="Aileron Regular"/>
            </a:endParaRPr>
          </a:p>
          <a:p>
            <a:endParaRPr lang="en-US" sz="2400" dirty="0">
              <a:solidFill>
                <a:srgbClr val="08104D"/>
              </a:solidFill>
              <a:latin typeface="Aileron Regular"/>
            </a:endParaRPr>
          </a:p>
          <a:p>
            <a:r>
              <a:rPr lang="en-US" sz="2400" b="1" dirty="0">
                <a:solidFill>
                  <a:srgbClr val="08104D"/>
                </a:solidFill>
                <a:latin typeface="Aileron Regular"/>
              </a:rPr>
              <a:t>Log-Log Regression - Full Model:</a:t>
            </a:r>
          </a:p>
          <a:p>
            <a:endParaRPr lang="en-US" sz="2400" dirty="0">
              <a:solidFill>
                <a:srgbClr val="08104D"/>
              </a:solidFill>
              <a:latin typeface="Aileron Regular"/>
            </a:endParaRPr>
          </a:p>
          <a:p>
            <a:r>
              <a:rPr lang="en-US" sz="2400" dirty="0">
                <a:solidFill>
                  <a:srgbClr val="08104D"/>
                </a:solidFill>
                <a:latin typeface="Aileron Regular"/>
              </a:rPr>
              <a:t>Considering 95% confidence interval, following variables are found to have significant impact in determining rank:</a:t>
            </a:r>
          </a:p>
          <a:p>
            <a:r>
              <a:rPr lang="en-US" sz="2400" dirty="0">
                <a:solidFill>
                  <a:srgbClr val="08104D"/>
                </a:solidFill>
                <a:latin typeface="Aileron Regular"/>
              </a:rPr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Log(Price+1)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Prime Delivery  (Dummy)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Sentiment Score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Average Rating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Log(Answered Questions+1)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Price – Prime (Synergy)</a:t>
            </a:r>
          </a:p>
          <a:p>
            <a:endParaRPr lang="en-US" sz="2400" dirty="0">
              <a:latin typeface="Aileron Regular" panose="020B0604020202020204" charset="0"/>
            </a:endParaRPr>
          </a:p>
          <a:p>
            <a:endParaRPr lang="en-US" sz="2400" dirty="0">
              <a:latin typeface="Aileron Regular" panose="020B0604020202020204" charset="0"/>
            </a:endParaRPr>
          </a:p>
          <a:p>
            <a:endParaRPr lang="en-US" sz="2400" dirty="0">
              <a:latin typeface="Aileron Regular" panose="020B0604020202020204" charset="0"/>
            </a:endParaRPr>
          </a:p>
          <a:p>
            <a:endParaRPr lang="en-US" sz="2400" dirty="0">
              <a:latin typeface="Aileron Regular" panose="020B0604020202020204" charset="0"/>
            </a:endParaRPr>
          </a:p>
          <a:p>
            <a:endParaRPr lang="en-US" sz="2400" dirty="0">
              <a:latin typeface="Aileron Regular" panose="020B0604020202020204" charset="0"/>
            </a:endParaRPr>
          </a:p>
          <a:p>
            <a:endParaRPr lang="en-US" sz="2400" dirty="0">
              <a:latin typeface="Aileron Regular" panose="020B0604020202020204" charset="0"/>
            </a:endParaRPr>
          </a:p>
          <a:p>
            <a:endParaRPr lang="en-US" sz="2400" dirty="0">
              <a:latin typeface="Aileron Regular" panose="020B0604020202020204" charset="0"/>
            </a:endParaRPr>
          </a:p>
          <a:p>
            <a:endParaRPr lang="en-US" sz="2400" dirty="0">
              <a:latin typeface="Aileron Regular" panose="020B0604020202020204" charset="0"/>
            </a:endParaRPr>
          </a:p>
          <a:p>
            <a:endParaRPr lang="en-US" sz="2400" dirty="0">
              <a:latin typeface="Aileron Regular" panose="020B0604020202020204" charset="0"/>
            </a:endParaRPr>
          </a:p>
          <a:p>
            <a:endParaRPr lang="en-US" sz="2400" dirty="0">
              <a:latin typeface="Aileron Regular" panose="020B0604020202020204" charset="0"/>
            </a:endParaRPr>
          </a:p>
          <a:p>
            <a:endParaRPr lang="en-US" sz="2400" dirty="0">
              <a:latin typeface="Aileron Regular" panose="020B0604020202020204" charset="0"/>
            </a:endParaRPr>
          </a:p>
          <a:p>
            <a:endParaRPr lang="en-US" sz="2400" dirty="0">
              <a:latin typeface="Aileron Regular" panose="020B0604020202020204" charset="0"/>
            </a:endParaRPr>
          </a:p>
          <a:p>
            <a:endParaRPr lang="en-US" sz="2400" dirty="0">
              <a:latin typeface="Aileron 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258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6FDDFF-16DD-4E79-A28F-30B2F17A9F64}"/>
              </a:ext>
            </a:extLst>
          </p:cNvPr>
          <p:cNvSpPr txBox="1"/>
          <p:nvPr/>
        </p:nvSpPr>
        <p:spPr>
          <a:xfrm>
            <a:off x="1066800" y="876300"/>
            <a:ext cx="15925800" cy="1207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0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8104D"/>
                </a:solidFill>
                <a:latin typeface="Aileron Heavy"/>
              </a:rPr>
              <a:t>Prime vs Non Prime Products</a:t>
            </a:r>
            <a:endParaRPr lang="en-US" sz="8000" b="1" i="0" dirty="0">
              <a:solidFill>
                <a:srgbClr val="08104D"/>
              </a:solidFill>
              <a:latin typeface="Aileron Heavy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05A8FA-31A6-6F47-A782-EA9ABEACB4A6}"/>
              </a:ext>
            </a:extLst>
          </p:cNvPr>
          <p:cNvSpPr txBox="1"/>
          <p:nvPr/>
        </p:nvSpPr>
        <p:spPr>
          <a:xfrm>
            <a:off x="9753600" y="3992940"/>
            <a:ext cx="6781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8104D"/>
                </a:solidFill>
                <a:latin typeface="Aileron Regular"/>
              </a:rPr>
              <a:t>Insight: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8104D"/>
                </a:solidFill>
                <a:latin typeface="Aileron Regular"/>
              </a:rPr>
              <a:t>If the price hike of the product can’t be avoided, ensure Prime delivery to improve the rank of the product.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54A0FFA-AD93-9246-84F2-F3CFF84CB882}"/>
              </a:ext>
            </a:extLst>
          </p:cNvPr>
          <p:cNvCxnSpPr>
            <a:cxnSpLocks/>
          </p:cNvCxnSpPr>
          <p:nvPr/>
        </p:nvCxnSpPr>
        <p:spPr>
          <a:xfrm>
            <a:off x="9220200" y="2628900"/>
            <a:ext cx="0" cy="586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93A7E8E-05FE-C84F-B66E-FAD84FAE0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445001"/>
            <a:ext cx="2743185" cy="115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97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6FDDFF-16DD-4E79-A28F-30B2F17A9F64}"/>
              </a:ext>
            </a:extLst>
          </p:cNvPr>
          <p:cNvSpPr txBox="1"/>
          <p:nvPr/>
        </p:nvSpPr>
        <p:spPr>
          <a:xfrm>
            <a:off x="533400" y="3936811"/>
            <a:ext cx="17221200" cy="1207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00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8104D"/>
                </a:solidFill>
                <a:latin typeface="Aileron Heavy"/>
              </a:rPr>
              <a:t>Regression –Category Wise </a:t>
            </a:r>
          </a:p>
        </p:txBody>
      </p:sp>
    </p:spTree>
    <p:extLst>
      <p:ext uri="{BB962C8B-B14F-4D97-AF65-F5344CB8AC3E}">
        <p14:creationId xmlns:p14="http://schemas.microsoft.com/office/powerpoint/2010/main" val="2957170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EE5377-73D9-4164-AA73-22D499A0AD32}"/>
              </a:ext>
            </a:extLst>
          </p:cNvPr>
          <p:cNvSpPr txBox="1"/>
          <p:nvPr/>
        </p:nvSpPr>
        <p:spPr>
          <a:xfrm>
            <a:off x="1295400" y="1257300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8104D"/>
                </a:solidFill>
                <a:latin typeface="Aileron Regular"/>
              </a:rPr>
              <a:t>Clothing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306319-380F-4E69-B25A-64B73E4F76F0}"/>
              </a:ext>
            </a:extLst>
          </p:cNvPr>
          <p:cNvCxnSpPr>
            <a:cxnSpLocks/>
          </p:cNvCxnSpPr>
          <p:nvPr/>
        </p:nvCxnSpPr>
        <p:spPr>
          <a:xfrm>
            <a:off x="8382000" y="2095500"/>
            <a:ext cx="0" cy="586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28AED3-54F7-4C65-99CE-DE51EB10648B}"/>
              </a:ext>
            </a:extLst>
          </p:cNvPr>
          <p:cNvSpPr txBox="1"/>
          <p:nvPr/>
        </p:nvSpPr>
        <p:spPr>
          <a:xfrm>
            <a:off x="9677400" y="1257300"/>
            <a:ext cx="655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8104D"/>
                </a:solidFill>
                <a:latin typeface="Aileron Regular"/>
              </a:rPr>
              <a:t>Significant</a:t>
            </a:r>
            <a:r>
              <a:rPr lang="en-US" b="1" dirty="0"/>
              <a:t> </a:t>
            </a:r>
            <a:r>
              <a:rPr lang="en-US" sz="4000" b="1" dirty="0">
                <a:solidFill>
                  <a:srgbClr val="08104D"/>
                </a:solidFill>
                <a:latin typeface="Aileron Regular"/>
              </a:rPr>
              <a:t>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86932-3BCE-455E-A0F8-9F7BD8486891}"/>
              </a:ext>
            </a:extLst>
          </p:cNvPr>
          <p:cNvSpPr txBox="1"/>
          <p:nvPr/>
        </p:nvSpPr>
        <p:spPr>
          <a:xfrm>
            <a:off x="9119061" y="2366275"/>
            <a:ext cx="754379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8104D"/>
                </a:solidFill>
                <a:latin typeface="Aileron Regular"/>
              </a:rPr>
              <a:t>Rating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8104D"/>
                </a:solidFill>
                <a:latin typeface="Aileron Regular"/>
              </a:rPr>
              <a:t>Count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8104D"/>
              </a:solidFill>
              <a:latin typeface="Aileron Regular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8104D"/>
                </a:solidFill>
                <a:latin typeface="Aileron Regular"/>
              </a:rPr>
              <a:t>Number of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8104D"/>
              </a:solidFill>
              <a:latin typeface="Aileron Regular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8104D"/>
                </a:solidFill>
                <a:latin typeface="Aileron Regular"/>
              </a:rPr>
              <a:t>Price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8104D"/>
              </a:solidFill>
              <a:latin typeface="Aileron Regular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8104D"/>
                </a:solidFill>
                <a:latin typeface="Aileron Regular"/>
              </a:rPr>
              <a:t>Average rating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raphic 4" descr="Dress">
            <a:extLst>
              <a:ext uri="{FF2B5EF4-FFF2-40B4-BE49-F238E27FC236}">
                <a16:creationId xmlns:a16="http://schemas.microsoft.com/office/drawing/2014/main" id="{77CDBD5B-E1AA-4AE5-B27A-B24ED3A50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1354" y="2781300"/>
            <a:ext cx="3931692" cy="39316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586932-3BCE-455E-A0F8-9F7BD8486891}"/>
              </a:ext>
            </a:extLst>
          </p:cNvPr>
          <p:cNvSpPr txBox="1"/>
          <p:nvPr/>
        </p:nvSpPr>
        <p:spPr>
          <a:xfrm>
            <a:off x="9119061" y="6491460"/>
            <a:ext cx="810213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8104D"/>
                </a:solidFill>
                <a:latin typeface="Aileron Regular"/>
              </a:rPr>
              <a:t>Insight: </a:t>
            </a:r>
            <a:endParaRPr lang="en-US" sz="3200" dirty="0">
              <a:solidFill>
                <a:srgbClr val="08104D"/>
              </a:solidFill>
              <a:latin typeface="Aileron Regular"/>
            </a:endParaRPr>
          </a:p>
          <a:p>
            <a:r>
              <a:rPr lang="en-US" sz="3200" dirty="0">
                <a:solidFill>
                  <a:srgbClr val="08104D"/>
                </a:solidFill>
                <a:latin typeface="Aileron Regular"/>
              </a:rPr>
              <a:t>1% increase in price results in 0.38% increase in rank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802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">
            <a:extLst>
              <a:ext uri="{FF2B5EF4-FFF2-40B4-BE49-F238E27FC236}">
                <a16:creationId xmlns:a16="http://schemas.microsoft.com/office/drawing/2014/main" id="{A9DEBF10-AC7B-492B-B1DC-31FA764CD1D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2895600" y="2552700"/>
            <a:ext cx="2743200" cy="5275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EE5377-73D9-4164-AA73-22D499A0AD32}"/>
              </a:ext>
            </a:extLst>
          </p:cNvPr>
          <p:cNvSpPr txBox="1"/>
          <p:nvPr/>
        </p:nvSpPr>
        <p:spPr>
          <a:xfrm>
            <a:off x="1295400" y="1257300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8104D"/>
                </a:solidFill>
                <a:latin typeface="Aileron Regular"/>
              </a:rPr>
              <a:t>Electronics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306319-380F-4E69-B25A-64B73E4F76F0}"/>
              </a:ext>
            </a:extLst>
          </p:cNvPr>
          <p:cNvCxnSpPr>
            <a:cxnSpLocks/>
          </p:cNvCxnSpPr>
          <p:nvPr/>
        </p:nvCxnSpPr>
        <p:spPr>
          <a:xfrm>
            <a:off x="8382000" y="2095500"/>
            <a:ext cx="0" cy="586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28AED3-54F7-4C65-99CE-DE51EB10648B}"/>
              </a:ext>
            </a:extLst>
          </p:cNvPr>
          <p:cNvSpPr txBox="1"/>
          <p:nvPr/>
        </p:nvSpPr>
        <p:spPr>
          <a:xfrm>
            <a:off x="9677400" y="1257300"/>
            <a:ext cx="655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8104D"/>
                </a:solidFill>
                <a:latin typeface="Aileron Regular"/>
              </a:rPr>
              <a:t>Significant</a:t>
            </a:r>
            <a:r>
              <a:rPr lang="en-US" dirty="0"/>
              <a:t> </a:t>
            </a:r>
            <a:r>
              <a:rPr lang="en-US" sz="4000" b="1" dirty="0">
                <a:solidFill>
                  <a:srgbClr val="08104D"/>
                </a:solidFill>
                <a:latin typeface="Aileron Regular"/>
              </a:rPr>
              <a:t>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86932-3BCE-455E-A0F8-9F7BD8486891}"/>
              </a:ext>
            </a:extLst>
          </p:cNvPr>
          <p:cNvSpPr txBox="1"/>
          <p:nvPr/>
        </p:nvSpPr>
        <p:spPr>
          <a:xfrm>
            <a:off x="9119061" y="2366275"/>
            <a:ext cx="7543797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8104D"/>
                </a:solidFill>
                <a:latin typeface="Aileron Regular"/>
              </a:rPr>
              <a:t>Rating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8104D"/>
                </a:solidFill>
                <a:latin typeface="Aileron Regular"/>
              </a:rPr>
              <a:t>Count</a:t>
            </a:r>
          </a:p>
          <a:p>
            <a:endParaRPr lang="en-US" sz="3200" dirty="0">
              <a:solidFill>
                <a:srgbClr val="08104D"/>
              </a:solidFill>
              <a:latin typeface="Aileron Regular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8104D"/>
                </a:solidFill>
                <a:latin typeface="Aileron Regular"/>
              </a:rPr>
              <a:t>Discount</a:t>
            </a:r>
          </a:p>
          <a:p>
            <a:endParaRPr lang="en-US" sz="3200" dirty="0">
              <a:solidFill>
                <a:srgbClr val="08104D"/>
              </a:solidFill>
              <a:latin typeface="Aileron Regular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767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EE5377-73D9-4164-AA73-22D499A0AD32}"/>
              </a:ext>
            </a:extLst>
          </p:cNvPr>
          <p:cNvSpPr txBox="1"/>
          <p:nvPr/>
        </p:nvSpPr>
        <p:spPr>
          <a:xfrm>
            <a:off x="1295400" y="1257300"/>
            <a:ext cx="594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8104D"/>
                </a:solidFill>
                <a:latin typeface="Aileron Regular"/>
              </a:rPr>
              <a:t>Computers and accessories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306319-380F-4E69-B25A-64B73E4F76F0}"/>
              </a:ext>
            </a:extLst>
          </p:cNvPr>
          <p:cNvCxnSpPr>
            <a:cxnSpLocks/>
          </p:cNvCxnSpPr>
          <p:nvPr/>
        </p:nvCxnSpPr>
        <p:spPr>
          <a:xfrm>
            <a:off x="8382000" y="2095500"/>
            <a:ext cx="0" cy="586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28AED3-54F7-4C65-99CE-DE51EB10648B}"/>
              </a:ext>
            </a:extLst>
          </p:cNvPr>
          <p:cNvSpPr txBox="1"/>
          <p:nvPr/>
        </p:nvSpPr>
        <p:spPr>
          <a:xfrm>
            <a:off x="9677400" y="1257300"/>
            <a:ext cx="655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8104D"/>
                </a:solidFill>
                <a:latin typeface="Aileron Regular"/>
              </a:rPr>
              <a:t>Significant</a:t>
            </a:r>
            <a:r>
              <a:rPr lang="en-US" b="1" dirty="0"/>
              <a:t> </a:t>
            </a:r>
            <a:r>
              <a:rPr lang="en-US" sz="4000" b="1" dirty="0">
                <a:solidFill>
                  <a:srgbClr val="08104D"/>
                </a:solidFill>
                <a:latin typeface="Aileron Regular"/>
              </a:rPr>
              <a:t>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86932-3BCE-455E-A0F8-9F7BD8486891}"/>
              </a:ext>
            </a:extLst>
          </p:cNvPr>
          <p:cNvSpPr txBox="1"/>
          <p:nvPr/>
        </p:nvSpPr>
        <p:spPr>
          <a:xfrm>
            <a:off x="9119061" y="2366275"/>
            <a:ext cx="754379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8104D"/>
                </a:solidFill>
                <a:latin typeface="Aileron Regular"/>
              </a:rPr>
              <a:t>Customer Review Count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8104D"/>
              </a:solidFill>
              <a:latin typeface="Aileron Regular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8104D"/>
                </a:solidFill>
                <a:latin typeface="Aileron Regular"/>
              </a:rPr>
              <a:t>Answered Questions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21">
            <a:extLst>
              <a:ext uri="{FF2B5EF4-FFF2-40B4-BE49-F238E27FC236}">
                <a16:creationId xmlns:a16="http://schemas.microsoft.com/office/drawing/2014/main" id="{810B331B-A459-4E6F-807A-04309F207B9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2121137" y="3338704"/>
            <a:ext cx="4419596" cy="338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95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EE5377-73D9-4164-AA73-22D499A0AD32}"/>
              </a:ext>
            </a:extLst>
          </p:cNvPr>
          <p:cNvSpPr txBox="1"/>
          <p:nvPr/>
        </p:nvSpPr>
        <p:spPr>
          <a:xfrm>
            <a:off x="1295400" y="1257300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8104D"/>
                </a:solidFill>
                <a:latin typeface="Aileron Regular"/>
              </a:rPr>
              <a:t>Toys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306319-380F-4E69-B25A-64B73E4F76F0}"/>
              </a:ext>
            </a:extLst>
          </p:cNvPr>
          <p:cNvCxnSpPr>
            <a:cxnSpLocks/>
          </p:cNvCxnSpPr>
          <p:nvPr/>
        </p:nvCxnSpPr>
        <p:spPr>
          <a:xfrm>
            <a:off x="8382000" y="2095500"/>
            <a:ext cx="0" cy="586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28AED3-54F7-4C65-99CE-DE51EB10648B}"/>
              </a:ext>
            </a:extLst>
          </p:cNvPr>
          <p:cNvSpPr txBox="1"/>
          <p:nvPr/>
        </p:nvSpPr>
        <p:spPr>
          <a:xfrm>
            <a:off x="9677400" y="1257300"/>
            <a:ext cx="655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8104D"/>
                </a:solidFill>
                <a:latin typeface="Aileron Regular"/>
              </a:rPr>
              <a:t>Significant</a:t>
            </a:r>
            <a:r>
              <a:rPr lang="en-US" b="1" dirty="0"/>
              <a:t> </a:t>
            </a:r>
            <a:r>
              <a:rPr lang="en-US" sz="4000" b="1" dirty="0">
                <a:solidFill>
                  <a:srgbClr val="08104D"/>
                </a:solidFill>
                <a:latin typeface="Aileron Regular"/>
              </a:rPr>
              <a:t>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86932-3BCE-455E-A0F8-9F7BD8486891}"/>
              </a:ext>
            </a:extLst>
          </p:cNvPr>
          <p:cNvSpPr txBox="1"/>
          <p:nvPr/>
        </p:nvSpPr>
        <p:spPr>
          <a:xfrm>
            <a:off x="9119061" y="2366275"/>
            <a:ext cx="754379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8104D"/>
                </a:solidFill>
                <a:latin typeface="Aileron Regular"/>
              </a:rPr>
              <a:t>Rating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8104D"/>
                </a:solidFill>
                <a:latin typeface="Aileron Regular"/>
              </a:rPr>
              <a:t>Count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8104D"/>
              </a:solidFill>
              <a:latin typeface="Aileron Regular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8104D"/>
                </a:solidFill>
                <a:latin typeface="Aileron Regular"/>
              </a:rPr>
              <a:t>Customer Review Count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7015A277-631E-4366-926B-75BC6CB0905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2514600" y="2781300"/>
            <a:ext cx="4038589" cy="407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90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EE5377-73D9-4164-AA73-22D499A0AD32}"/>
              </a:ext>
            </a:extLst>
          </p:cNvPr>
          <p:cNvSpPr txBox="1"/>
          <p:nvPr/>
        </p:nvSpPr>
        <p:spPr>
          <a:xfrm>
            <a:off x="1295400" y="1257300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8104D"/>
                </a:solidFill>
                <a:latin typeface="Aileron Regular"/>
              </a:rPr>
              <a:t>Pet Supplies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306319-380F-4E69-B25A-64B73E4F76F0}"/>
              </a:ext>
            </a:extLst>
          </p:cNvPr>
          <p:cNvCxnSpPr>
            <a:cxnSpLocks/>
          </p:cNvCxnSpPr>
          <p:nvPr/>
        </p:nvCxnSpPr>
        <p:spPr>
          <a:xfrm>
            <a:off x="8382000" y="2095500"/>
            <a:ext cx="0" cy="586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28AED3-54F7-4C65-99CE-DE51EB10648B}"/>
              </a:ext>
            </a:extLst>
          </p:cNvPr>
          <p:cNvSpPr txBox="1"/>
          <p:nvPr/>
        </p:nvSpPr>
        <p:spPr>
          <a:xfrm>
            <a:off x="9677400" y="1257300"/>
            <a:ext cx="655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8104D"/>
                </a:solidFill>
                <a:latin typeface="Aileron Regular"/>
              </a:rPr>
              <a:t>Significant</a:t>
            </a:r>
            <a:r>
              <a:rPr lang="en-US" b="1" dirty="0"/>
              <a:t> </a:t>
            </a:r>
            <a:r>
              <a:rPr lang="en-US" sz="4000" b="1" dirty="0">
                <a:solidFill>
                  <a:srgbClr val="08104D"/>
                </a:solidFill>
                <a:latin typeface="Aileron Regular"/>
              </a:rPr>
              <a:t>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86932-3BCE-455E-A0F8-9F7BD8486891}"/>
              </a:ext>
            </a:extLst>
          </p:cNvPr>
          <p:cNvSpPr txBox="1"/>
          <p:nvPr/>
        </p:nvSpPr>
        <p:spPr>
          <a:xfrm>
            <a:off x="9119061" y="2366275"/>
            <a:ext cx="754379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8104D"/>
                </a:solidFill>
                <a:latin typeface="Aileron Regular"/>
              </a:rPr>
              <a:t>Answered Questions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8104D"/>
              </a:solidFill>
              <a:latin typeface="Aileron Regular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8104D"/>
                </a:solidFill>
                <a:latin typeface="Aileron Regular"/>
              </a:rPr>
              <a:t>Number of Images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raphic 4" descr="Cat">
            <a:extLst>
              <a:ext uri="{FF2B5EF4-FFF2-40B4-BE49-F238E27FC236}">
                <a16:creationId xmlns:a16="http://schemas.microsoft.com/office/drawing/2014/main" id="{1B534111-00F7-4BBB-8F1B-95ABFABA2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5142" y="2366275"/>
            <a:ext cx="4724389" cy="472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25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oogle Shape;763;p47"/>
          <p:cNvGrpSpPr/>
          <p:nvPr/>
        </p:nvGrpSpPr>
        <p:grpSpPr>
          <a:xfrm flipH="1">
            <a:off x="9287677" y="5176694"/>
            <a:ext cx="7749106" cy="1632442"/>
            <a:chOff x="644107" y="1330751"/>
            <a:chExt cx="3874553" cy="816221"/>
          </a:xfrm>
        </p:grpSpPr>
        <p:sp>
          <p:nvSpPr>
            <p:cNvPr id="764" name="Google Shape;764;p47"/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rgbClr val="8E2920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rgbClr val="4BACC6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66" name="Google Shape;766;p47"/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731" name="Google Shape;731;p47"/>
          <p:cNvGrpSpPr/>
          <p:nvPr/>
        </p:nvGrpSpPr>
        <p:grpSpPr>
          <a:xfrm>
            <a:off x="1288214" y="2721495"/>
            <a:ext cx="7712108" cy="1696410"/>
            <a:chOff x="644107" y="1330751"/>
            <a:chExt cx="3874553" cy="816221"/>
          </a:xfrm>
          <a:effectLst/>
        </p:grpSpPr>
        <p:sp>
          <p:nvSpPr>
            <p:cNvPr id="732" name="Google Shape;732;p47"/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rgbClr val="1A5D8A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34" name="Google Shape;734;p47"/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739" name="Google Shape;739;p47"/>
          <p:cNvSpPr txBox="1"/>
          <p:nvPr/>
        </p:nvSpPr>
        <p:spPr>
          <a:xfrm>
            <a:off x="2987469" y="3098978"/>
            <a:ext cx="542489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sz="4800" b="1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Introduction</a:t>
            </a:r>
            <a:endParaRPr sz="4800" b="1" dirty="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741" name="Google Shape;741;p47"/>
          <p:cNvCxnSpPr/>
          <p:nvPr/>
        </p:nvCxnSpPr>
        <p:spPr>
          <a:xfrm rot="10800000">
            <a:off x="9144000" y="2891933"/>
            <a:ext cx="0" cy="5492314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dot"/>
            <a:round/>
            <a:headEnd type="diamond" w="med" len="med"/>
            <a:tailEnd type="diamond" w="med" len="med"/>
          </a:ln>
        </p:spPr>
      </p:cxnSp>
      <p:grpSp>
        <p:nvGrpSpPr>
          <p:cNvPr id="742" name="Google Shape;742;p47"/>
          <p:cNvGrpSpPr/>
          <p:nvPr/>
        </p:nvGrpSpPr>
        <p:grpSpPr>
          <a:xfrm>
            <a:off x="1288215" y="4837847"/>
            <a:ext cx="7749106" cy="1632442"/>
            <a:chOff x="644107" y="1330751"/>
            <a:chExt cx="3874553" cy="816221"/>
          </a:xfrm>
        </p:grpSpPr>
        <p:sp>
          <p:nvSpPr>
            <p:cNvPr id="743" name="Google Shape;743;p47"/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rgbClr val="0A554A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45" name="Google Shape;745;p47"/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747" name="Google Shape;747;p47"/>
          <p:cNvSpPr txBox="1"/>
          <p:nvPr/>
        </p:nvSpPr>
        <p:spPr>
          <a:xfrm>
            <a:off x="2861302" y="5203458"/>
            <a:ext cx="552663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sz="4800" b="1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Problem</a:t>
            </a:r>
          </a:p>
        </p:txBody>
      </p:sp>
      <p:grpSp>
        <p:nvGrpSpPr>
          <p:cNvPr id="749" name="Google Shape;749;p47"/>
          <p:cNvGrpSpPr/>
          <p:nvPr/>
        </p:nvGrpSpPr>
        <p:grpSpPr>
          <a:xfrm>
            <a:off x="1288215" y="6967479"/>
            <a:ext cx="7749106" cy="1632442"/>
            <a:chOff x="644107" y="1330751"/>
            <a:chExt cx="3874553" cy="816221"/>
          </a:xfrm>
        </p:grpSpPr>
        <p:sp>
          <p:nvSpPr>
            <p:cNvPr id="750" name="Google Shape;750;p47"/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rgbClr val="768F3B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51" name="Google Shape;751;p47"/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52" name="Google Shape;752;p47"/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754" name="Google Shape;754;p47"/>
          <p:cNvSpPr txBox="1"/>
          <p:nvPr/>
        </p:nvSpPr>
        <p:spPr>
          <a:xfrm>
            <a:off x="2828797" y="7384810"/>
            <a:ext cx="522944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sz="4800" b="1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Business Insights</a:t>
            </a:r>
            <a:endParaRPr sz="4800" b="1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756" name="Google Shape;756;p47"/>
          <p:cNvGrpSpPr/>
          <p:nvPr/>
        </p:nvGrpSpPr>
        <p:grpSpPr>
          <a:xfrm flipH="1">
            <a:off x="9287677" y="3065078"/>
            <a:ext cx="7749106" cy="1632442"/>
            <a:chOff x="644107" y="1330751"/>
            <a:chExt cx="3874553" cy="816221"/>
          </a:xfrm>
        </p:grpSpPr>
        <p:sp>
          <p:nvSpPr>
            <p:cNvPr id="757" name="Google Shape;757;p47"/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rgbClr val="B8750B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59" name="Google Shape;759;p47"/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761" name="Google Shape;761;p47"/>
          <p:cNvSpPr txBox="1"/>
          <p:nvPr/>
        </p:nvSpPr>
        <p:spPr>
          <a:xfrm flipH="1">
            <a:off x="10169688" y="3419728"/>
            <a:ext cx="545131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r"/>
            <a:r>
              <a:rPr lang="en-US" sz="4800" b="1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Business Problem</a:t>
            </a:r>
          </a:p>
        </p:txBody>
      </p:sp>
      <p:sp>
        <p:nvSpPr>
          <p:cNvPr id="768" name="Google Shape;768;p47"/>
          <p:cNvSpPr txBox="1"/>
          <p:nvPr/>
        </p:nvSpPr>
        <p:spPr>
          <a:xfrm flipH="1">
            <a:off x="9559471" y="5518503"/>
            <a:ext cx="601544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r"/>
            <a:r>
              <a:rPr lang="en-US" sz="4800" b="1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Statistical Model</a:t>
            </a:r>
            <a:endParaRPr sz="4800" b="1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770" name="Google Shape;770;p47"/>
          <p:cNvGrpSpPr/>
          <p:nvPr/>
        </p:nvGrpSpPr>
        <p:grpSpPr>
          <a:xfrm flipH="1">
            <a:off x="9287677" y="7252464"/>
            <a:ext cx="7749106" cy="1632442"/>
            <a:chOff x="644107" y="1330751"/>
            <a:chExt cx="3874553" cy="816221"/>
          </a:xfrm>
        </p:grpSpPr>
        <p:sp>
          <p:nvSpPr>
            <p:cNvPr id="771" name="Google Shape;771;p47"/>
            <p:cNvSpPr/>
            <p:nvPr/>
          </p:nvSpPr>
          <p:spPr>
            <a:xfrm>
              <a:off x="644107" y="1384863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rgbClr val="4A2535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72" name="Google Shape;772;p47"/>
            <p:cNvSpPr/>
            <p:nvPr/>
          </p:nvSpPr>
          <p:spPr>
            <a:xfrm>
              <a:off x="644107" y="1330751"/>
              <a:ext cx="3725972" cy="762109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73" name="Google Shape;773;p47"/>
            <p:cNvSpPr/>
            <p:nvPr/>
          </p:nvSpPr>
          <p:spPr>
            <a:xfrm rot="5400000">
              <a:off x="4322531" y="1607670"/>
              <a:ext cx="183987" cy="208271"/>
            </a:xfrm>
            <a:prstGeom prst="triangl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algn="ctr"/>
              <a:endParaRPr sz="4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775" name="Google Shape;775;p47"/>
          <p:cNvSpPr txBox="1"/>
          <p:nvPr/>
        </p:nvSpPr>
        <p:spPr>
          <a:xfrm flipH="1">
            <a:off x="11406702" y="7614689"/>
            <a:ext cx="413105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algn="r"/>
            <a:r>
              <a:rPr lang="en-US" sz="4800" b="1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Limitations</a:t>
            </a:r>
            <a:endParaRPr sz="4800" b="1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777" name="Google Shape;777;p47"/>
          <p:cNvGrpSpPr/>
          <p:nvPr/>
        </p:nvGrpSpPr>
        <p:grpSpPr>
          <a:xfrm>
            <a:off x="1470382" y="5037494"/>
            <a:ext cx="1158076" cy="1124920"/>
            <a:chOff x="735191" y="2518747"/>
            <a:chExt cx="579038" cy="562460"/>
          </a:xfrm>
        </p:grpSpPr>
        <p:sp>
          <p:nvSpPr>
            <p:cNvPr id="778" name="Google Shape;778;p47"/>
            <p:cNvSpPr/>
            <p:nvPr/>
          </p:nvSpPr>
          <p:spPr>
            <a:xfrm>
              <a:off x="735191" y="2518747"/>
              <a:ext cx="579038" cy="56246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40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47"/>
            <p:cNvSpPr/>
            <p:nvPr/>
          </p:nvSpPr>
          <p:spPr>
            <a:xfrm>
              <a:off x="899027" y="2664760"/>
              <a:ext cx="251367" cy="270435"/>
            </a:xfrm>
            <a:custGeom>
              <a:avLst/>
              <a:gdLst/>
              <a:ahLst/>
              <a:cxnLst/>
              <a:rect l="l" t="t" r="r" b="b"/>
              <a:pathLst>
                <a:path w="67" h="72" extrusionOk="0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4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782" name="Google Shape;782;p47"/>
          <p:cNvSpPr/>
          <p:nvPr/>
        </p:nvSpPr>
        <p:spPr>
          <a:xfrm>
            <a:off x="1833218" y="7410302"/>
            <a:ext cx="501008" cy="737744"/>
          </a:xfrm>
          <a:custGeom>
            <a:avLst/>
            <a:gdLst/>
            <a:ahLst/>
            <a:cxnLst/>
            <a:rect l="l" t="t" r="r" b="b"/>
            <a:pathLst>
              <a:path w="42" h="62" extrusionOk="0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endParaRPr sz="4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84" name="Google Shape;784;p47"/>
          <p:cNvSpPr/>
          <p:nvPr/>
        </p:nvSpPr>
        <p:spPr>
          <a:xfrm flipH="1">
            <a:off x="15681430" y="5350752"/>
            <a:ext cx="1158076" cy="112492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endParaRPr sz="4000" b="1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6" name="Google Shape;786;p47"/>
          <p:cNvGrpSpPr/>
          <p:nvPr/>
        </p:nvGrpSpPr>
        <p:grpSpPr>
          <a:xfrm>
            <a:off x="1522720" y="2940496"/>
            <a:ext cx="1158076" cy="1124920"/>
            <a:chOff x="735191" y="1461827"/>
            <a:chExt cx="579038" cy="562460"/>
          </a:xfrm>
        </p:grpSpPr>
        <p:sp>
          <p:nvSpPr>
            <p:cNvPr id="787" name="Google Shape;787;p47"/>
            <p:cNvSpPr/>
            <p:nvPr/>
          </p:nvSpPr>
          <p:spPr>
            <a:xfrm>
              <a:off x="735191" y="1461827"/>
              <a:ext cx="579038" cy="56246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40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908029" y="1626376"/>
              <a:ext cx="233363" cy="233363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4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789" name="Google Shape;789;p47"/>
          <p:cNvGrpSpPr/>
          <p:nvPr/>
        </p:nvGrpSpPr>
        <p:grpSpPr>
          <a:xfrm>
            <a:off x="15681430" y="7452112"/>
            <a:ext cx="1158076" cy="1124920"/>
            <a:chOff x="7840715" y="3583563"/>
            <a:chExt cx="579038" cy="562460"/>
          </a:xfrm>
        </p:grpSpPr>
        <p:sp>
          <p:nvSpPr>
            <p:cNvPr id="790" name="Google Shape;790;p47"/>
            <p:cNvSpPr/>
            <p:nvPr/>
          </p:nvSpPr>
          <p:spPr>
            <a:xfrm flipH="1">
              <a:off x="7840715" y="3583563"/>
              <a:ext cx="579038" cy="56246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32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8004822" y="3748112"/>
              <a:ext cx="250825" cy="233363"/>
            </a:xfrm>
            <a:custGeom>
              <a:avLst/>
              <a:gdLst/>
              <a:ahLst/>
              <a:cxnLst/>
              <a:rect l="l" t="t" r="r" b="b"/>
              <a:pathLst>
                <a:path w="73" h="68" extrusionOk="0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4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792" name="Google Shape;792;p47"/>
          <p:cNvGrpSpPr/>
          <p:nvPr/>
        </p:nvGrpSpPr>
        <p:grpSpPr>
          <a:xfrm>
            <a:off x="15705297" y="3256161"/>
            <a:ext cx="1158076" cy="1124920"/>
            <a:chOff x="7840715" y="1461827"/>
            <a:chExt cx="579038" cy="562460"/>
          </a:xfrm>
        </p:grpSpPr>
        <p:sp>
          <p:nvSpPr>
            <p:cNvPr id="793" name="Google Shape;793;p47"/>
            <p:cNvSpPr/>
            <p:nvPr/>
          </p:nvSpPr>
          <p:spPr>
            <a:xfrm flipH="1">
              <a:off x="7840715" y="1461827"/>
              <a:ext cx="579038" cy="56246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40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7996884" y="1643045"/>
              <a:ext cx="266700" cy="200025"/>
            </a:xfrm>
            <a:custGeom>
              <a:avLst/>
              <a:gdLst/>
              <a:ahLst/>
              <a:cxnLst/>
              <a:rect l="l" t="t" r="r" b="b"/>
              <a:pathLst>
                <a:path w="168" h="126" extrusionOk="0">
                  <a:moveTo>
                    <a:pt x="168" y="126"/>
                  </a:moveTo>
                  <a:lnTo>
                    <a:pt x="0" y="12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115"/>
                  </a:lnTo>
                  <a:lnTo>
                    <a:pt x="168" y="115"/>
                  </a:lnTo>
                  <a:lnTo>
                    <a:pt x="168" y="126"/>
                  </a:lnTo>
                  <a:close/>
                  <a:moveTo>
                    <a:pt x="54" y="104"/>
                  </a:moveTo>
                  <a:lnTo>
                    <a:pt x="32" y="104"/>
                  </a:lnTo>
                  <a:lnTo>
                    <a:pt x="32" y="63"/>
                  </a:lnTo>
                  <a:lnTo>
                    <a:pt x="54" y="63"/>
                  </a:lnTo>
                  <a:lnTo>
                    <a:pt x="54" y="104"/>
                  </a:lnTo>
                  <a:close/>
                  <a:moveTo>
                    <a:pt x="84" y="104"/>
                  </a:moveTo>
                  <a:lnTo>
                    <a:pt x="64" y="104"/>
                  </a:lnTo>
                  <a:lnTo>
                    <a:pt x="64" y="19"/>
                  </a:lnTo>
                  <a:lnTo>
                    <a:pt x="84" y="19"/>
                  </a:lnTo>
                  <a:lnTo>
                    <a:pt x="84" y="104"/>
                  </a:lnTo>
                  <a:close/>
                  <a:moveTo>
                    <a:pt x="116" y="104"/>
                  </a:moveTo>
                  <a:lnTo>
                    <a:pt x="95" y="104"/>
                  </a:lnTo>
                  <a:lnTo>
                    <a:pt x="95" y="41"/>
                  </a:lnTo>
                  <a:lnTo>
                    <a:pt x="116" y="41"/>
                  </a:lnTo>
                  <a:lnTo>
                    <a:pt x="116" y="104"/>
                  </a:lnTo>
                  <a:close/>
                  <a:moveTo>
                    <a:pt x="147" y="104"/>
                  </a:moveTo>
                  <a:lnTo>
                    <a:pt x="127" y="104"/>
                  </a:lnTo>
                  <a:lnTo>
                    <a:pt x="127" y="9"/>
                  </a:lnTo>
                  <a:lnTo>
                    <a:pt x="147" y="9"/>
                  </a:lnTo>
                  <a:lnTo>
                    <a:pt x="147" y="10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endParaRPr sz="4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DD13AF4-9803-F14B-A6A3-AC187B07F017}"/>
              </a:ext>
            </a:extLst>
          </p:cNvPr>
          <p:cNvSpPr txBox="1"/>
          <p:nvPr/>
        </p:nvSpPr>
        <p:spPr>
          <a:xfrm>
            <a:off x="1311766" y="716969"/>
            <a:ext cx="112092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08104D"/>
                </a:solidFill>
                <a:latin typeface="Aileron Heavy"/>
              </a:rPr>
              <a:t>AGENDA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595518E-96AE-5B47-A26D-C51F499DE056}"/>
              </a:ext>
            </a:extLst>
          </p:cNvPr>
          <p:cNvSpPr/>
          <p:nvPr/>
        </p:nvSpPr>
        <p:spPr>
          <a:xfrm>
            <a:off x="1470382" y="7196388"/>
            <a:ext cx="1157130" cy="10956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A9401ED3-AECF-1E47-B288-D1B3A0B98C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400" y="7306538"/>
            <a:ext cx="748557" cy="846096"/>
          </a:xfrm>
          <a:prstGeom prst="rect">
            <a:avLst/>
          </a:prstGeom>
        </p:spPr>
      </p:pic>
      <p:pic>
        <p:nvPicPr>
          <p:cNvPr id="6" name="Graphic 5" descr="Microscope">
            <a:extLst>
              <a:ext uri="{FF2B5EF4-FFF2-40B4-BE49-F238E27FC236}">
                <a16:creationId xmlns:a16="http://schemas.microsoft.com/office/drawing/2014/main" id="{2D34FAB1-E32F-8048-9E0B-119CB13A01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803268" y="5479370"/>
            <a:ext cx="914400" cy="81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23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6FDDFF-16DD-4E79-A28F-30B2F17A9F64}"/>
              </a:ext>
            </a:extLst>
          </p:cNvPr>
          <p:cNvSpPr txBox="1"/>
          <p:nvPr/>
        </p:nvSpPr>
        <p:spPr>
          <a:xfrm>
            <a:off x="685800" y="876300"/>
            <a:ext cx="17221200" cy="1207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0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8104D"/>
                </a:solidFill>
                <a:latin typeface="Aileron Heavy"/>
              </a:rPr>
              <a:t>Business Insights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C85824-BA9E-9148-A406-EC24CC8363D2}"/>
              </a:ext>
            </a:extLst>
          </p:cNvPr>
          <p:cNvSpPr txBox="1"/>
          <p:nvPr/>
        </p:nvSpPr>
        <p:spPr>
          <a:xfrm>
            <a:off x="685800" y="2781300"/>
            <a:ext cx="15240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8104D"/>
                </a:solidFill>
                <a:latin typeface="Aileron Regular"/>
              </a:rPr>
              <a:t>Multiple parameters impact the ranks of new releases</a:t>
            </a:r>
          </a:p>
          <a:p>
            <a:pPr algn="just"/>
            <a:endParaRPr lang="en-US" sz="3000" dirty="0">
              <a:solidFill>
                <a:srgbClr val="08104D"/>
              </a:solidFill>
              <a:latin typeface="Aileron 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8104D"/>
                </a:solidFill>
                <a:latin typeface="Aileron Regular"/>
              </a:rPr>
              <a:t>Impact of different parameters differs across categories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8104D"/>
              </a:solidFill>
              <a:latin typeface="Aileron 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8104D"/>
                </a:solidFill>
                <a:latin typeface="Aileron Regular"/>
              </a:rPr>
              <a:t>Relation between visibility and sales</a:t>
            </a:r>
          </a:p>
          <a:p>
            <a:pPr algn="just"/>
            <a:endParaRPr lang="en-US" sz="3000" dirty="0">
              <a:solidFill>
                <a:srgbClr val="08104D"/>
              </a:solidFill>
              <a:latin typeface="Aileron Regula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8104D"/>
                </a:solidFill>
                <a:latin typeface="Aileron Regular"/>
              </a:rPr>
              <a:t>The significant factors influencing the rank can help sellers in the rank bucket 51-100 (second page of trending products) to improve their rank  and move onto the first page        </a:t>
            </a:r>
          </a:p>
        </p:txBody>
      </p:sp>
    </p:spTree>
    <p:extLst>
      <p:ext uri="{BB962C8B-B14F-4D97-AF65-F5344CB8AC3E}">
        <p14:creationId xmlns:p14="http://schemas.microsoft.com/office/powerpoint/2010/main" val="1238794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9004563" y="9805808"/>
            <a:ext cx="278873" cy="438229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-2057400" y="509535"/>
            <a:ext cx="10744200" cy="1207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8104D"/>
                </a:solidFill>
                <a:latin typeface="Aileron Heavy"/>
              </a:rPr>
              <a:t>Limitations</a:t>
            </a:r>
            <a:endParaRPr lang="en-US" sz="8000" b="1" i="0" dirty="0">
              <a:solidFill>
                <a:srgbClr val="08104D"/>
              </a:solidFill>
              <a:latin typeface="Aileron Heavy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4193A1-F14F-49D8-98CD-A403970B3762}"/>
              </a:ext>
            </a:extLst>
          </p:cNvPr>
          <p:cNvSpPr txBox="1"/>
          <p:nvPr/>
        </p:nvSpPr>
        <p:spPr>
          <a:xfrm>
            <a:off x="1219199" y="2842377"/>
            <a:ext cx="13160829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8104D"/>
                </a:solidFill>
                <a:latin typeface="Aileron Regular"/>
              </a:rPr>
              <a:t>Analyzing reviews using Azure  has a limitation of 5120 characters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8104D"/>
              </a:solidFill>
              <a:latin typeface="Aileron Regular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8104D"/>
                </a:solidFill>
                <a:latin typeface="Aileron Regular"/>
              </a:rPr>
              <a:t>As trending releases update hourly, products tend to vanish from the top ranks (they get replaced)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8104D"/>
              </a:solidFill>
              <a:latin typeface="Aileron Regular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8104D"/>
                </a:solidFill>
                <a:latin typeface="Aileron Regular"/>
              </a:rPr>
              <a:t>Some products get removed from Amazon, hence their webpages are no longer available</a:t>
            </a:r>
          </a:p>
          <a:p>
            <a:endParaRPr lang="en-US" sz="2500" dirty="0">
              <a:latin typeface="Aileron Regular" panose="020B0604020202020204" charset="0"/>
            </a:endParaRPr>
          </a:p>
          <a:p>
            <a:endParaRPr lang="en-US" sz="2500" dirty="0">
              <a:latin typeface="Aileron Regular" panose="020B0604020202020204" charset="0"/>
            </a:endParaRPr>
          </a:p>
          <a:p>
            <a:endParaRPr lang="en-US" sz="2500" dirty="0">
              <a:latin typeface="Aileron Regular" panose="020B060402020202020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FDB09D-1AC9-455F-A23D-B1F0AEB3D89C}"/>
              </a:ext>
            </a:extLst>
          </p:cNvPr>
          <p:cNvSpPr txBox="1"/>
          <p:nvPr/>
        </p:nvSpPr>
        <p:spPr>
          <a:xfrm>
            <a:off x="1197429" y="7396250"/>
            <a:ext cx="131826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08104D"/>
                </a:solidFill>
                <a:latin typeface="Aileron Regular"/>
              </a:rPr>
              <a:t>There’s no information </a:t>
            </a:r>
            <a:r>
              <a:rPr lang="en-US" sz="3000" dirty="0">
                <a:solidFill>
                  <a:srgbClr val="08104D"/>
                </a:solidFill>
                <a:latin typeface="Aileron Regular"/>
              </a:rPr>
              <a:t>on current inventory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8104D"/>
              </a:solidFill>
              <a:latin typeface="Aileron Regular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8104D"/>
                </a:solidFill>
                <a:latin typeface="Aileron Regular"/>
              </a:rPr>
              <a:t>The categories considered are relevant to the top 7 only. It can be scalable to other categories in a similar manner</a:t>
            </a:r>
            <a:endParaRPr lang="en-US" sz="3200" dirty="0">
              <a:solidFill>
                <a:srgbClr val="08104D"/>
              </a:solidFill>
              <a:latin typeface="Aileron Regular"/>
            </a:endParaRPr>
          </a:p>
          <a:p>
            <a:endParaRPr lang="en-US" sz="2500" dirty="0">
              <a:latin typeface="Aileron Regular" panose="020B0604020202020204" charset="0"/>
            </a:endParaRPr>
          </a:p>
          <a:p>
            <a:endParaRPr lang="en-US" sz="2500" dirty="0">
              <a:latin typeface="Aileron Regular" panose="020B060402020202020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FA5162-2F5D-4AD4-BDDF-50B0B3E81729}"/>
              </a:ext>
            </a:extLst>
          </p:cNvPr>
          <p:cNvSpPr txBox="1"/>
          <p:nvPr/>
        </p:nvSpPr>
        <p:spPr>
          <a:xfrm>
            <a:off x="857794" y="6515100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8104D"/>
                </a:solidFill>
                <a:latin typeface="Aileron Regular"/>
              </a:rPr>
              <a:t>Business Limitations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04BE5F-CCCE-4526-9E36-36B82D8F7544}"/>
              </a:ext>
            </a:extLst>
          </p:cNvPr>
          <p:cNvSpPr txBox="1"/>
          <p:nvPr/>
        </p:nvSpPr>
        <p:spPr>
          <a:xfrm>
            <a:off x="853440" y="2085226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8104D"/>
                </a:solidFill>
                <a:latin typeface="Aileron Regular"/>
              </a:rPr>
              <a:t>Technical Limitations</a:t>
            </a:r>
          </a:p>
        </p:txBody>
      </p:sp>
    </p:spTree>
    <p:extLst>
      <p:ext uri="{BB962C8B-B14F-4D97-AF65-F5344CB8AC3E}">
        <p14:creationId xmlns:p14="http://schemas.microsoft.com/office/powerpoint/2010/main" val="3341029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10023" y="7727912"/>
            <a:ext cx="3885777" cy="46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b="1" i="0" spc="-30" dirty="0" err="1">
                <a:solidFill>
                  <a:srgbClr val="08104D"/>
                </a:solidFill>
                <a:latin typeface="Aileron Heavy"/>
              </a:rPr>
              <a:t>Akshay</a:t>
            </a:r>
            <a:r>
              <a:rPr lang="en-US" sz="3000" b="1" i="0" spc="-30" dirty="0">
                <a:solidFill>
                  <a:srgbClr val="08104D"/>
                </a:solidFill>
                <a:latin typeface="Aileron Heavy"/>
              </a:rPr>
              <a:t> Madar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33800" y="1104900"/>
            <a:ext cx="10744200" cy="1207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8000" b="1" i="0" dirty="0">
                <a:solidFill>
                  <a:srgbClr val="08104D"/>
                </a:solidFill>
                <a:latin typeface="Aileron Heavy"/>
              </a:rPr>
              <a:t>The Team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525423" y="7727912"/>
            <a:ext cx="3885777" cy="46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b="1" spc="-30" dirty="0" err="1">
                <a:solidFill>
                  <a:srgbClr val="08104D"/>
                </a:solidFill>
                <a:latin typeface="Aileron Heavy"/>
              </a:rPr>
              <a:t>Ruthvik</a:t>
            </a:r>
            <a:r>
              <a:rPr lang="en-US" sz="3000" b="1" spc="-30" dirty="0">
                <a:solidFill>
                  <a:srgbClr val="08104D"/>
                </a:solidFill>
                <a:latin typeface="Aileron Heavy"/>
              </a:rPr>
              <a:t> </a:t>
            </a:r>
            <a:r>
              <a:rPr lang="en-US" sz="3000" b="1" spc="-30" dirty="0" err="1">
                <a:solidFill>
                  <a:srgbClr val="08104D"/>
                </a:solidFill>
                <a:latin typeface="Aileron Heavy"/>
              </a:rPr>
              <a:t>Arepalle</a:t>
            </a:r>
            <a:endParaRPr lang="en-US" sz="3000" b="1" i="0" spc="-30" dirty="0">
              <a:solidFill>
                <a:srgbClr val="08104D"/>
              </a:solidFill>
              <a:latin typeface="Aileron Heavy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3830511" y="7748738"/>
            <a:ext cx="3885777" cy="46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b="1" i="0" spc="-30" dirty="0">
                <a:solidFill>
                  <a:srgbClr val="08104D"/>
                </a:solidFill>
                <a:latin typeface="Aileron Heavy"/>
              </a:rPr>
              <a:t>Ashish </a:t>
            </a:r>
            <a:r>
              <a:rPr lang="en-US" sz="3000" b="1" i="0" spc="-30" dirty="0" err="1">
                <a:solidFill>
                  <a:srgbClr val="08104D"/>
                </a:solidFill>
                <a:latin typeface="Aileron Heavy"/>
              </a:rPr>
              <a:t>Tomar</a:t>
            </a:r>
            <a:endParaRPr lang="en-US" sz="3000" b="1" i="0" spc="-30" dirty="0">
              <a:solidFill>
                <a:srgbClr val="08104D"/>
              </a:solidFill>
              <a:latin typeface="Aileron Heavy"/>
            </a:endParaRPr>
          </a:p>
        </p:txBody>
      </p:sp>
      <p:sp>
        <p:nvSpPr>
          <p:cNvPr id="47" name="TextBox 6">
            <a:extLst>
              <a:ext uri="{FF2B5EF4-FFF2-40B4-BE49-F238E27FC236}">
                <a16:creationId xmlns:a16="http://schemas.microsoft.com/office/drawing/2014/main" id="{D75ECF90-0EBF-4C14-A2D9-3A39565BA2C4}"/>
              </a:ext>
            </a:extLst>
          </p:cNvPr>
          <p:cNvSpPr txBox="1"/>
          <p:nvPr/>
        </p:nvSpPr>
        <p:spPr>
          <a:xfrm>
            <a:off x="5029200" y="7727912"/>
            <a:ext cx="3885777" cy="46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 b="1" i="0" spc="-30" dirty="0" err="1">
                <a:solidFill>
                  <a:srgbClr val="08104D"/>
                </a:solidFill>
                <a:latin typeface="Aileron Heavy"/>
              </a:rPr>
              <a:t>Sesha</a:t>
            </a:r>
            <a:r>
              <a:rPr lang="en-US" sz="3000" b="1" i="0" spc="-30" dirty="0">
                <a:solidFill>
                  <a:srgbClr val="08104D"/>
                </a:solidFill>
                <a:latin typeface="Aileron Heavy"/>
              </a:rPr>
              <a:t> Sai </a:t>
            </a:r>
            <a:r>
              <a:rPr lang="en-US" sz="3000" b="1" i="0" spc="-30" dirty="0" err="1">
                <a:solidFill>
                  <a:srgbClr val="08104D"/>
                </a:solidFill>
                <a:latin typeface="Aileron Heavy"/>
              </a:rPr>
              <a:t>Tumma</a:t>
            </a:r>
            <a:endParaRPr lang="en-US" sz="3000" b="1" i="0" spc="-30" dirty="0">
              <a:solidFill>
                <a:srgbClr val="08104D"/>
              </a:solidFill>
              <a:latin typeface="Aileron Heavy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2BC90F-8023-194F-82DE-4144BE163BF5}"/>
              </a:ext>
            </a:extLst>
          </p:cNvPr>
          <p:cNvSpPr/>
          <p:nvPr/>
        </p:nvSpPr>
        <p:spPr>
          <a:xfrm>
            <a:off x="838200" y="2857500"/>
            <a:ext cx="3431132" cy="46482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0E21C4-9E68-7348-BB3B-988F4E1A6A55}"/>
              </a:ext>
            </a:extLst>
          </p:cNvPr>
          <p:cNvSpPr/>
          <p:nvPr/>
        </p:nvSpPr>
        <p:spPr>
          <a:xfrm>
            <a:off x="5233805" y="2857500"/>
            <a:ext cx="3503070" cy="4646885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71B7CD4-CBDA-3242-A5A2-03A7D8D64B78}"/>
              </a:ext>
            </a:extLst>
          </p:cNvPr>
          <p:cNvSpPr/>
          <p:nvPr/>
        </p:nvSpPr>
        <p:spPr>
          <a:xfrm>
            <a:off x="9701348" y="2856185"/>
            <a:ext cx="3429000" cy="464820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72AECE-CABF-9943-BEDA-E49CCB9116C8}"/>
              </a:ext>
            </a:extLst>
          </p:cNvPr>
          <p:cNvSpPr/>
          <p:nvPr/>
        </p:nvSpPr>
        <p:spPr>
          <a:xfrm>
            <a:off x="14097000" y="2856185"/>
            <a:ext cx="3352800" cy="4648200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6FDDFF-16DD-4E79-A28F-30B2F17A9F64}"/>
              </a:ext>
            </a:extLst>
          </p:cNvPr>
          <p:cNvSpPr txBox="1"/>
          <p:nvPr/>
        </p:nvSpPr>
        <p:spPr>
          <a:xfrm>
            <a:off x="685800" y="647700"/>
            <a:ext cx="5334000" cy="1207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0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8104D"/>
                </a:solidFill>
                <a:latin typeface="Aileron Heavy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83ADB-850D-5A4C-94C6-44B2AA5AA3A9}"/>
              </a:ext>
            </a:extLst>
          </p:cNvPr>
          <p:cNvSpPr txBox="1"/>
          <p:nvPr/>
        </p:nvSpPr>
        <p:spPr>
          <a:xfrm>
            <a:off x="838200" y="5143500"/>
            <a:ext cx="449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8104D"/>
                </a:solidFill>
                <a:latin typeface="Aileron Heavy"/>
              </a:rPr>
              <a:t>Coefficient  estimates for  all  the  categories 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A6EFB-BD1C-644F-BA6F-859203ACA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3471479"/>
            <a:ext cx="7924832" cy="429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6FDDFF-16DD-4E79-A28F-30B2F17A9F64}"/>
              </a:ext>
            </a:extLst>
          </p:cNvPr>
          <p:cNvSpPr txBox="1"/>
          <p:nvPr/>
        </p:nvSpPr>
        <p:spPr>
          <a:xfrm>
            <a:off x="685800" y="647700"/>
            <a:ext cx="5334000" cy="1207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0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8104D"/>
                </a:solidFill>
                <a:latin typeface="Aileron Heavy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83ADB-850D-5A4C-94C6-44B2AA5AA3A9}"/>
              </a:ext>
            </a:extLst>
          </p:cNvPr>
          <p:cNvSpPr txBox="1"/>
          <p:nvPr/>
        </p:nvSpPr>
        <p:spPr>
          <a:xfrm>
            <a:off x="838200" y="5143500"/>
            <a:ext cx="449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8104D"/>
                </a:solidFill>
                <a:latin typeface="Aileron Heavy"/>
              </a:rPr>
              <a:t>Coefficient  estimates for  electronics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68A0F8-982A-CD43-8173-3EBD6C707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469" y="4000500"/>
            <a:ext cx="8535497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29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6FDDFF-16DD-4E79-A28F-30B2F17A9F64}"/>
              </a:ext>
            </a:extLst>
          </p:cNvPr>
          <p:cNvSpPr txBox="1"/>
          <p:nvPr/>
        </p:nvSpPr>
        <p:spPr>
          <a:xfrm>
            <a:off x="685800" y="647700"/>
            <a:ext cx="5334000" cy="1207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0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8104D"/>
                </a:solidFill>
                <a:latin typeface="Aileron Heavy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83ADB-850D-5A4C-94C6-44B2AA5AA3A9}"/>
              </a:ext>
            </a:extLst>
          </p:cNvPr>
          <p:cNvSpPr txBox="1"/>
          <p:nvPr/>
        </p:nvSpPr>
        <p:spPr>
          <a:xfrm>
            <a:off x="838200" y="5143500"/>
            <a:ext cx="449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8104D"/>
                </a:solidFill>
                <a:latin typeface="Aileron Heavy"/>
              </a:rPr>
              <a:t>Coefficient  estimates for  pc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D0F22-86E2-4440-B74B-6A8B71FFB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1" y="4076700"/>
            <a:ext cx="8458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6FDDFF-16DD-4E79-A28F-30B2F17A9F64}"/>
              </a:ext>
            </a:extLst>
          </p:cNvPr>
          <p:cNvSpPr txBox="1"/>
          <p:nvPr/>
        </p:nvSpPr>
        <p:spPr>
          <a:xfrm>
            <a:off x="685800" y="647700"/>
            <a:ext cx="5334000" cy="1207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0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8104D"/>
                </a:solidFill>
                <a:latin typeface="Aileron Heavy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83ADB-850D-5A4C-94C6-44B2AA5AA3A9}"/>
              </a:ext>
            </a:extLst>
          </p:cNvPr>
          <p:cNvSpPr txBox="1"/>
          <p:nvPr/>
        </p:nvSpPr>
        <p:spPr>
          <a:xfrm>
            <a:off x="838200" y="5143500"/>
            <a:ext cx="449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8104D"/>
                </a:solidFill>
                <a:latin typeface="Aileron Heavy"/>
              </a:rPr>
              <a:t>Coefficient  estimates for  fashion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8D0BEA-2B97-B44A-91E7-A488C2C93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192606"/>
            <a:ext cx="8217292" cy="247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77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6FDDFF-16DD-4E79-A28F-30B2F17A9F64}"/>
              </a:ext>
            </a:extLst>
          </p:cNvPr>
          <p:cNvSpPr txBox="1"/>
          <p:nvPr/>
        </p:nvSpPr>
        <p:spPr>
          <a:xfrm>
            <a:off x="685800" y="647700"/>
            <a:ext cx="5334000" cy="1207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0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8104D"/>
                </a:solidFill>
                <a:latin typeface="Aileron Heavy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83ADB-850D-5A4C-94C6-44B2AA5AA3A9}"/>
              </a:ext>
            </a:extLst>
          </p:cNvPr>
          <p:cNvSpPr txBox="1"/>
          <p:nvPr/>
        </p:nvSpPr>
        <p:spPr>
          <a:xfrm>
            <a:off x="838200" y="5143500"/>
            <a:ext cx="449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8104D"/>
                </a:solidFill>
                <a:latin typeface="Aileron Heavy"/>
              </a:rPr>
              <a:t>Coefficient  estimates for  toys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7FE558-C28E-7A49-A4CF-307E8F854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3314700"/>
            <a:ext cx="7315200" cy="444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99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C96FDDFF-16DD-4E79-A28F-30B2F17A9F64}"/>
              </a:ext>
            </a:extLst>
          </p:cNvPr>
          <p:cNvSpPr txBox="1"/>
          <p:nvPr/>
        </p:nvSpPr>
        <p:spPr>
          <a:xfrm>
            <a:off x="685800" y="647700"/>
            <a:ext cx="5334000" cy="1207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0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8104D"/>
                </a:solidFill>
                <a:latin typeface="Aileron Heavy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C83ADB-850D-5A4C-94C6-44B2AA5AA3A9}"/>
              </a:ext>
            </a:extLst>
          </p:cNvPr>
          <p:cNvSpPr txBox="1"/>
          <p:nvPr/>
        </p:nvSpPr>
        <p:spPr>
          <a:xfrm>
            <a:off x="838200" y="5143500"/>
            <a:ext cx="449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8104D"/>
                </a:solidFill>
                <a:latin typeface="Aileron Heavy"/>
              </a:rPr>
              <a:t>Coefficient  estimates for  pet supplies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6C07D-AB94-6946-959A-017F03E7B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052248"/>
            <a:ext cx="8593610" cy="218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7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A57ED70A-E372-1A49-AE79-5E2C83456692}"/>
              </a:ext>
            </a:extLst>
          </p:cNvPr>
          <p:cNvSpPr txBox="1"/>
          <p:nvPr/>
        </p:nvSpPr>
        <p:spPr>
          <a:xfrm>
            <a:off x="1028700" y="741416"/>
            <a:ext cx="6667500" cy="129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8000" b="1" i="0" dirty="0">
                <a:solidFill>
                  <a:srgbClr val="08104D"/>
                </a:solidFill>
                <a:latin typeface="Aileron Heavy"/>
              </a:rPr>
              <a:t>Introduction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369B8103-8F2A-4B5C-8D63-E59DA141BB05}"/>
              </a:ext>
            </a:extLst>
          </p:cNvPr>
          <p:cNvSpPr txBox="1"/>
          <p:nvPr/>
        </p:nvSpPr>
        <p:spPr>
          <a:xfrm>
            <a:off x="1028700" y="3314700"/>
            <a:ext cx="12344400" cy="6740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spcBef>
                <a:spcPct val="0"/>
              </a:spcBef>
              <a:buFont typeface="Arial"/>
              <a:buChar char="•"/>
            </a:pPr>
            <a:r>
              <a:rPr lang="en-US" sz="4000" dirty="0">
                <a:solidFill>
                  <a:srgbClr val="08104D"/>
                </a:solidFill>
                <a:latin typeface="Aileron Regular"/>
              </a:rPr>
              <a:t>World's largest online marketplace</a:t>
            </a:r>
          </a:p>
          <a:p>
            <a:pPr>
              <a:spcBef>
                <a:spcPct val="0"/>
              </a:spcBef>
            </a:pPr>
            <a:endParaRPr lang="en-US" sz="4000" dirty="0">
              <a:solidFill>
                <a:srgbClr val="08104D"/>
              </a:solidFill>
              <a:latin typeface="Aileron Regular"/>
            </a:endParaRPr>
          </a:p>
          <a:p>
            <a:pPr marL="571500" indent="-571500">
              <a:spcBef>
                <a:spcPct val="0"/>
              </a:spcBef>
              <a:buFont typeface="Arial"/>
              <a:buChar char="•"/>
            </a:pPr>
            <a:r>
              <a:rPr lang="en-US" sz="4000" dirty="0">
                <a:solidFill>
                  <a:srgbClr val="08104D"/>
                </a:solidFill>
                <a:latin typeface="Aileron Regular"/>
              </a:rPr>
              <a:t>Amazon sells more than 12 million products across different categories</a:t>
            </a:r>
          </a:p>
          <a:p>
            <a:pPr marL="571500" indent="-571500">
              <a:spcBef>
                <a:spcPct val="0"/>
              </a:spcBef>
              <a:buFont typeface="Arial"/>
              <a:buChar char="•"/>
            </a:pPr>
            <a:endParaRPr lang="en-US" sz="4000" dirty="0">
              <a:solidFill>
                <a:srgbClr val="08104D"/>
              </a:solidFill>
              <a:latin typeface="Aileron Regular"/>
            </a:endParaRPr>
          </a:p>
          <a:p>
            <a:pPr marL="571500" indent="-571500">
              <a:spcBef>
                <a:spcPct val="0"/>
              </a:spcBef>
              <a:buFont typeface="Arial"/>
              <a:buChar char="•"/>
            </a:pPr>
            <a:r>
              <a:rPr lang="en-US" sz="4000" dirty="0">
                <a:solidFill>
                  <a:srgbClr val="08104D"/>
                </a:solidFill>
                <a:latin typeface="Aileron Regular"/>
              </a:rPr>
              <a:t>310 million active customer base</a:t>
            </a:r>
          </a:p>
          <a:p>
            <a:pPr marL="571500" indent="-571500">
              <a:spcBef>
                <a:spcPct val="0"/>
              </a:spcBef>
              <a:buFont typeface="Arial"/>
              <a:buChar char="•"/>
            </a:pPr>
            <a:endParaRPr lang="en-US" sz="4000" dirty="0">
              <a:solidFill>
                <a:srgbClr val="08104D"/>
              </a:solidFill>
              <a:latin typeface="Aileron Regular"/>
              <a:cs typeface="Calibri"/>
            </a:endParaRPr>
          </a:p>
          <a:p>
            <a:pPr marL="571500" indent="-571500">
              <a:spcBef>
                <a:spcPct val="0"/>
              </a:spcBef>
              <a:buFont typeface="Arial"/>
              <a:buChar char="•"/>
            </a:pP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spcBef>
                <a:spcPct val="0"/>
              </a:spcBef>
            </a:pPr>
            <a:endParaRPr lang="en-US" sz="4000" dirty="0">
              <a:solidFill>
                <a:srgbClr val="08104D"/>
              </a:solidFill>
              <a:latin typeface="Aileron Regular"/>
            </a:endParaRPr>
          </a:p>
          <a:p>
            <a:pPr>
              <a:spcBef>
                <a:spcPct val="0"/>
              </a:spcBef>
            </a:pPr>
            <a:endParaRPr lang="en-US" sz="4000" dirty="0">
              <a:solidFill>
                <a:srgbClr val="08104D"/>
              </a:solidFill>
              <a:latin typeface="Aileron Regular"/>
            </a:endParaRPr>
          </a:p>
          <a:p>
            <a:pPr>
              <a:lnSpc>
                <a:spcPts val="3550"/>
              </a:lnSpc>
              <a:spcBef>
                <a:spcPct val="0"/>
              </a:spcBef>
            </a:pPr>
            <a:endParaRPr lang="en-US" sz="4000" b="0" i="0" dirty="0">
              <a:solidFill>
                <a:srgbClr val="08104D"/>
              </a:solidFill>
              <a:latin typeface="Aileron Regular"/>
            </a:endParaRPr>
          </a:p>
          <a:p>
            <a:pPr>
              <a:lnSpc>
                <a:spcPts val="3550"/>
              </a:lnSpc>
              <a:spcBef>
                <a:spcPct val="0"/>
              </a:spcBef>
            </a:pPr>
            <a:endParaRPr lang="en-US" sz="4000" dirty="0">
              <a:solidFill>
                <a:srgbClr val="08104D"/>
              </a:solidFill>
              <a:latin typeface="Aileron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29692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6">
            <a:extLst>
              <a:ext uri="{FF2B5EF4-FFF2-40B4-BE49-F238E27FC236}">
                <a16:creationId xmlns:a16="http://schemas.microsoft.com/office/drawing/2014/main" id="{CDA74E0C-C59C-0F47-8001-4AA63486C83D}"/>
              </a:ext>
            </a:extLst>
          </p:cNvPr>
          <p:cNvSpPr txBox="1"/>
          <p:nvPr/>
        </p:nvSpPr>
        <p:spPr>
          <a:xfrm>
            <a:off x="1066800" y="876300"/>
            <a:ext cx="9220200" cy="129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8000" b="1" i="0" dirty="0">
                <a:solidFill>
                  <a:srgbClr val="08104D"/>
                </a:solidFill>
                <a:latin typeface="Aileron Heavy"/>
              </a:rPr>
              <a:t>Business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964E91-C4C7-E241-9505-1F085A8EFBB1}"/>
              </a:ext>
            </a:extLst>
          </p:cNvPr>
          <p:cNvSpPr txBox="1"/>
          <p:nvPr/>
        </p:nvSpPr>
        <p:spPr>
          <a:xfrm>
            <a:off x="1066800" y="3238500"/>
            <a:ext cx="15087600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8104D"/>
                </a:solidFill>
                <a:latin typeface="Aileron Regular"/>
              </a:rPr>
              <a:t>Amazon sells millions of products through thousands of sellers. </a:t>
            </a:r>
          </a:p>
          <a:p>
            <a:pPr algn="just">
              <a:spcBef>
                <a:spcPct val="0"/>
              </a:spcBef>
            </a:pPr>
            <a:endParaRPr lang="en-US" sz="4000" dirty="0">
              <a:solidFill>
                <a:srgbClr val="08104D"/>
              </a:solidFill>
              <a:latin typeface="Aileron Regular"/>
            </a:endParaRPr>
          </a:p>
          <a:p>
            <a:pPr marL="571500" indent="-5715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8104D"/>
                </a:solidFill>
                <a:latin typeface="Aileron Regular"/>
              </a:rPr>
              <a:t>To boost visibility and popularity of products, Amazon hosts a new releases ranking of top 100 products for all categories</a:t>
            </a:r>
          </a:p>
          <a:p>
            <a:pPr algn="just">
              <a:spcBef>
                <a:spcPct val="0"/>
              </a:spcBef>
            </a:pPr>
            <a:endParaRPr lang="en-US" sz="4000" dirty="0">
              <a:solidFill>
                <a:srgbClr val="08104D"/>
              </a:solidFill>
              <a:latin typeface="Aileron Regular"/>
            </a:endParaRPr>
          </a:p>
          <a:p>
            <a:pPr marL="571500" indent="-5715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8104D"/>
                </a:solidFill>
                <a:latin typeface="Aileron Regular"/>
              </a:rPr>
              <a:t>Our aim is to analyze and derive insights on the major factors which contribute to the rankings</a:t>
            </a: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91075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992981"/>
            <a:ext cx="7124700" cy="129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8000" b="1" i="0" dirty="0">
                <a:solidFill>
                  <a:srgbClr val="08104D"/>
                </a:solidFill>
                <a:latin typeface="Aileron Heavy"/>
              </a:rPr>
              <a:t>Data Problem</a:t>
            </a:r>
          </a:p>
        </p:txBody>
      </p:sp>
      <p:pic>
        <p:nvPicPr>
          <p:cNvPr id="19" name="Picture 13">
            <a:extLst>
              <a:ext uri="{FF2B5EF4-FFF2-40B4-BE49-F238E27FC236}">
                <a16:creationId xmlns:a16="http://schemas.microsoft.com/office/drawing/2014/main" id="{219725C6-7CE1-9C42-BCE1-3AF86ECF3F1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13816012" y="629747"/>
            <a:ext cx="3411837" cy="3172866"/>
          </a:xfrm>
          <a:prstGeom prst="rect">
            <a:avLst/>
          </a:prstGeom>
        </p:spPr>
      </p:pic>
      <p:graphicFrame>
        <p:nvGraphicFramePr>
          <p:cNvPr id="21" name="Content Placeholder 14">
            <a:extLst>
              <a:ext uri="{FF2B5EF4-FFF2-40B4-BE49-F238E27FC236}">
                <a16:creationId xmlns:a16="http://schemas.microsoft.com/office/drawing/2014/main" id="{53E3CFFB-0A26-1D41-8194-E5D24CDBF4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1700456"/>
              </p:ext>
            </p:extLst>
          </p:nvPr>
        </p:nvGraphicFramePr>
        <p:xfrm>
          <a:off x="2590800" y="3543300"/>
          <a:ext cx="10058400" cy="6217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body" idx="1"/>
          </p:nvPr>
        </p:nvSpPr>
        <p:spPr>
          <a:xfrm>
            <a:off x="169683" y="3365368"/>
            <a:ext cx="18118317" cy="69216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t" anchorCtr="0">
            <a:normAutofit/>
          </a:bodyPr>
          <a:lstStyle/>
          <a:p>
            <a:pPr marL="0" indent="0">
              <a:spcBef>
                <a:spcPts val="0"/>
              </a:spcBef>
              <a:buSzPts val="9600"/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BFEC11-B272-42C2-ACB4-9668E00BEEFB}"/>
              </a:ext>
            </a:extLst>
          </p:cNvPr>
          <p:cNvSpPr/>
          <p:nvPr/>
        </p:nvSpPr>
        <p:spPr>
          <a:xfrm>
            <a:off x="333488" y="5534115"/>
            <a:ext cx="1987308" cy="1937208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7D647D3-9247-4AD1-85E8-D71CC2562B6D}"/>
              </a:ext>
            </a:extLst>
          </p:cNvPr>
          <p:cNvSpPr/>
          <p:nvPr/>
        </p:nvSpPr>
        <p:spPr>
          <a:xfrm>
            <a:off x="15149344" y="2390721"/>
            <a:ext cx="2866913" cy="2344023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FDDD8D7-A765-4A90-B119-E912ED66A9BC}"/>
              </a:ext>
            </a:extLst>
          </p:cNvPr>
          <p:cNvSpPr/>
          <p:nvPr/>
        </p:nvSpPr>
        <p:spPr>
          <a:xfrm>
            <a:off x="4845617" y="2388274"/>
            <a:ext cx="2333756" cy="2344022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5F0C3D-EF35-4D63-BFE6-6C8CFD6D7CDE}"/>
              </a:ext>
            </a:extLst>
          </p:cNvPr>
          <p:cNvSpPr/>
          <p:nvPr/>
        </p:nvSpPr>
        <p:spPr>
          <a:xfrm>
            <a:off x="9681398" y="5966128"/>
            <a:ext cx="2567132" cy="2248104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DC8ABD-EC0D-4386-A2C7-0495100679A4}"/>
              </a:ext>
            </a:extLst>
          </p:cNvPr>
          <p:cNvCxnSpPr>
            <a:cxnSpLocks/>
          </p:cNvCxnSpPr>
          <p:nvPr/>
        </p:nvCxnSpPr>
        <p:spPr>
          <a:xfrm flipV="1">
            <a:off x="1765483" y="4067184"/>
            <a:ext cx="3224952" cy="155484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11CA2C-B7A8-4C74-A7BE-E1AF517A8D09}"/>
              </a:ext>
            </a:extLst>
          </p:cNvPr>
          <p:cNvCxnSpPr>
            <a:cxnSpLocks/>
            <a:stCxn id="9" idx="5"/>
            <a:endCxn id="10" idx="1"/>
          </p:cNvCxnSpPr>
          <p:nvPr/>
        </p:nvCxnSpPr>
        <p:spPr>
          <a:xfrm>
            <a:off x="6837602" y="4389022"/>
            <a:ext cx="3219744" cy="1906333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491657-52AF-4D7D-B4D8-7CE610B92E4A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12215396" y="4391470"/>
            <a:ext cx="3353798" cy="2532906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C3EE216-E054-484A-8A1D-B6CADCA5D703}"/>
              </a:ext>
            </a:extLst>
          </p:cNvPr>
          <p:cNvSpPr txBox="1"/>
          <p:nvPr/>
        </p:nvSpPr>
        <p:spPr>
          <a:xfrm>
            <a:off x="4823" y="7660234"/>
            <a:ext cx="29694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pc="-225" dirty="0">
                <a:latin typeface="Verdana" panose="020B0604030504040204" pitchFamily="34" charset="0"/>
                <a:ea typeface="Verdana" panose="020B0604030504040204" pitchFamily="34" charset="0"/>
              </a:rPr>
              <a:t>Data Collection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F084B9-DFD1-4844-810B-FA0B8FC21DF1}"/>
              </a:ext>
            </a:extLst>
          </p:cNvPr>
          <p:cNvSpPr txBox="1"/>
          <p:nvPr/>
        </p:nvSpPr>
        <p:spPr>
          <a:xfrm>
            <a:off x="9320967" y="8399502"/>
            <a:ext cx="3480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pc="-225" dirty="0">
                <a:latin typeface="Verdana" panose="020B0604030504040204" pitchFamily="34" charset="0"/>
                <a:ea typeface="Verdana" panose="020B0604030504040204" pitchFamily="34" charset="0"/>
              </a:rPr>
              <a:t>Sentiment Score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1CFAED-8F1B-49EA-8BEA-055BC2F6681A}"/>
              </a:ext>
            </a:extLst>
          </p:cNvPr>
          <p:cNvSpPr txBox="1"/>
          <p:nvPr/>
        </p:nvSpPr>
        <p:spPr>
          <a:xfrm>
            <a:off x="4419600" y="4914900"/>
            <a:ext cx="29694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pc="-225" dirty="0">
                <a:latin typeface="Verdana" panose="020B0604030504040204" pitchFamily="34" charset="0"/>
                <a:ea typeface="Verdana" panose="020B0604030504040204" pitchFamily="34" charset="0"/>
              </a:rPr>
              <a:t>Data Preparation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527BB1-A66E-4535-B566-113958A6C86B}"/>
              </a:ext>
            </a:extLst>
          </p:cNvPr>
          <p:cNvSpPr txBox="1"/>
          <p:nvPr/>
        </p:nvSpPr>
        <p:spPr>
          <a:xfrm>
            <a:off x="14191608" y="4838700"/>
            <a:ext cx="49345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pc="-225" dirty="0">
                <a:latin typeface="Verdana" panose="020B0604030504040204" pitchFamily="34" charset="0"/>
                <a:ea typeface="Verdana" panose="020B0604030504040204" pitchFamily="34" charset="0"/>
              </a:rPr>
              <a:t>Analysis</a:t>
            </a:r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C71D0B06-9E91-402C-8203-72E8E8E6A0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7346" y="826479"/>
            <a:ext cx="8229600" cy="1207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8104D"/>
                </a:solidFill>
                <a:latin typeface="Aileron Heavy"/>
              </a:rPr>
              <a:t>Workflow</a:t>
            </a:r>
            <a:endParaRPr lang="en-US" sz="8000" b="1" i="0" dirty="0">
              <a:solidFill>
                <a:srgbClr val="08104D"/>
              </a:solidFill>
              <a:latin typeface="Aileron Heavy"/>
            </a:endParaRPr>
          </a:p>
        </p:txBody>
      </p:sp>
      <p:pic>
        <p:nvPicPr>
          <p:cNvPr id="24" name="Picture 9">
            <a:extLst>
              <a:ext uri="{FF2B5EF4-FFF2-40B4-BE49-F238E27FC236}">
                <a16:creationId xmlns:a16="http://schemas.microsoft.com/office/drawing/2014/main" id="{CF4ECD79-C92B-4722-BB47-656F3673368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10591800" y="6362700"/>
            <a:ext cx="793135" cy="1525261"/>
          </a:xfrm>
          <a:prstGeom prst="rect">
            <a:avLst/>
          </a:prstGeom>
        </p:spPr>
      </p:pic>
      <p:pic>
        <p:nvPicPr>
          <p:cNvPr id="25" name="Picture 18">
            <a:extLst>
              <a:ext uri="{FF2B5EF4-FFF2-40B4-BE49-F238E27FC236}">
                <a16:creationId xmlns:a16="http://schemas.microsoft.com/office/drawing/2014/main" id="{9E59D0CD-E2ED-49A5-B7ED-1D91F2C6B69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15632511" y="2610102"/>
            <a:ext cx="1900577" cy="1815052"/>
          </a:xfrm>
          <a:prstGeom prst="rect">
            <a:avLst/>
          </a:prstGeom>
        </p:spPr>
      </p:pic>
      <p:pic>
        <p:nvPicPr>
          <p:cNvPr id="28" name="Picture 21">
            <a:extLst>
              <a:ext uri="{FF2B5EF4-FFF2-40B4-BE49-F238E27FC236}">
                <a16:creationId xmlns:a16="http://schemas.microsoft.com/office/drawing/2014/main" id="{C5B506B9-DA87-40E8-97CD-C9793D1D249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5396250" y="3088858"/>
            <a:ext cx="1232489" cy="942854"/>
          </a:xfrm>
          <a:prstGeom prst="rect">
            <a:avLst/>
          </a:prstGeom>
        </p:spPr>
      </p:pic>
      <p:pic>
        <p:nvPicPr>
          <p:cNvPr id="29" name="Picture 14">
            <a:extLst>
              <a:ext uri="{FF2B5EF4-FFF2-40B4-BE49-F238E27FC236}">
                <a16:creationId xmlns:a16="http://schemas.microsoft.com/office/drawing/2014/main" id="{246E5094-3646-4035-84D1-4A8854A8613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744030" y="5977918"/>
            <a:ext cx="972399" cy="98222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4177">
        <p159:morph option="byObject"/>
      </p:transition>
    </mc:Choice>
    <mc:Fallback xmlns="">
      <p:transition spd="slow" advTm="54177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6490257" y="4772784"/>
            <a:ext cx="266568" cy="266568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2256389" y="1004580"/>
            <a:ext cx="6841626" cy="1952971"/>
            <a:chOff x="0" y="0"/>
            <a:chExt cx="9122168" cy="260396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9122168" cy="1279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6000" b="1" i="0" spc="-60">
                  <a:solidFill>
                    <a:srgbClr val="ECF2FE"/>
                  </a:solidFill>
                  <a:latin typeface="Aileron Heavy"/>
                </a:rPr>
                <a:t>01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401463"/>
              <a:ext cx="9122168" cy="1202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9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 b="0" i="0">
                  <a:solidFill>
                    <a:srgbClr val="ECF2FE"/>
                  </a:solidFill>
                  <a:latin typeface="Aileron Regular"/>
                </a:rPr>
                <a:t>Give a striking overview of the</a:t>
              </a:r>
            </a:p>
            <a:p>
              <a:pPr marL="0" lvl="0" indent="0" algn="l">
                <a:lnSpc>
                  <a:spcPts val="369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 b="0" i="0">
                  <a:solidFill>
                    <a:srgbClr val="ECF2FE"/>
                  </a:solidFill>
                  <a:latin typeface="Aileron Regular"/>
                </a:rPr>
                <a:t>problem and explain it briefly.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1329826"/>
            <a:ext cx="509507" cy="185402"/>
            <a:chOff x="0" y="0"/>
            <a:chExt cx="1179660" cy="429260"/>
          </a:xfrm>
        </p:grpSpPr>
        <p:sp>
          <p:nvSpPr>
            <p:cNvPr id="19" name="Freeform 19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28700" y="3996041"/>
            <a:ext cx="509507" cy="185402"/>
            <a:chOff x="0" y="0"/>
            <a:chExt cx="1179660" cy="429260"/>
          </a:xfrm>
        </p:grpSpPr>
        <p:sp>
          <p:nvSpPr>
            <p:cNvPr id="24" name="Freeform 24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2256389" y="6307183"/>
            <a:ext cx="6841626" cy="95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  <a:buFont typeface="Arial"/>
              <a:buChar char="•"/>
            </a:pPr>
            <a:r>
              <a:rPr lang="en-US" sz="6000" b="1" i="0" spc="-60">
                <a:solidFill>
                  <a:srgbClr val="ECF2FE"/>
                </a:solidFill>
                <a:latin typeface="Aileron Heavy"/>
              </a:rPr>
              <a:t>03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028700" y="6682435"/>
            <a:ext cx="509507" cy="185402"/>
            <a:chOff x="0" y="0"/>
            <a:chExt cx="1179660" cy="429260"/>
          </a:xfrm>
        </p:grpSpPr>
        <p:sp>
          <p:nvSpPr>
            <p:cNvPr id="29" name="Freeform 29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sp>
        <p:nvSpPr>
          <p:cNvPr id="31" name="TextBox 6">
            <a:extLst>
              <a:ext uri="{FF2B5EF4-FFF2-40B4-BE49-F238E27FC236}">
                <a16:creationId xmlns:a16="http://schemas.microsoft.com/office/drawing/2014/main" id="{48C84E7B-9C06-DC45-8BB2-04FD69082FD1}"/>
              </a:ext>
            </a:extLst>
          </p:cNvPr>
          <p:cNvSpPr txBox="1"/>
          <p:nvPr/>
        </p:nvSpPr>
        <p:spPr>
          <a:xfrm>
            <a:off x="1066800" y="876300"/>
            <a:ext cx="8031215" cy="129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8104D"/>
                </a:solidFill>
                <a:latin typeface="Aileron Heavy"/>
              </a:rPr>
              <a:t>Data Collection</a:t>
            </a:r>
            <a:endParaRPr lang="en-US" sz="8000" b="1" i="0" dirty="0">
              <a:solidFill>
                <a:srgbClr val="08104D"/>
              </a:solidFill>
              <a:latin typeface="Aileron Heavy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92AA655-AD71-0B43-A520-9895B5756FAF}"/>
              </a:ext>
            </a:extLst>
          </p:cNvPr>
          <p:cNvSpPr/>
          <p:nvPr/>
        </p:nvSpPr>
        <p:spPr>
          <a:xfrm>
            <a:off x="2743200" y="3975649"/>
            <a:ext cx="1371600" cy="12449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8104D"/>
                </a:solidFill>
                <a:latin typeface="Aileron Heavy"/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57E9128-13E1-AD47-A076-EA99AE1CE250}"/>
              </a:ext>
            </a:extLst>
          </p:cNvPr>
          <p:cNvSpPr/>
          <p:nvPr/>
        </p:nvSpPr>
        <p:spPr>
          <a:xfrm>
            <a:off x="13639800" y="3898575"/>
            <a:ext cx="1371600" cy="12449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8104D"/>
                </a:solidFill>
                <a:latin typeface="Aileron Heavy"/>
              </a:rPr>
              <a:t>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50A317B-B575-4C4E-A6CD-654BBA9DA298}"/>
              </a:ext>
            </a:extLst>
          </p:cNvPr>
          <p:cNvSpPr/>
          <p:nvPr/>
        </p:nvSpPr>
        <p:spPr>
          <a:xfrm>
            <a:off x="8412215" y="3898575"/>
            <a:ext cx="1371600" cy="12449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8104D"/>
                </a:solidFill>
                <a:latin typeface="Aileron Heavy"/>
              </a:rPr>
              <a:t>2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44B9A3D-A2C6-5244-91DB-F25A33799354}"/>
              </a:ext>
            </a:extLst>
          </p:cNvPr>
          <p:cNvCxnSpPr>
            <a:stCxn id="35" idx="0"/>
          </p:cNvCxnSpPr>
          <p:nvPr/>
        </p:nvCxnSpPr>
        <p:spPr>
          <a:xfrm flipV="1">
            <a:off x="3429000" y="3086100"/>
            <a:ext cx="0" cy="889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C0EFCDD-EDA4-4345-B852-15EC728E7FB8}"/>
              </a:ext>
            </a:extLst>
          </p:cNvPr>
          <p:cNvCxnSpPr/>
          <p:nvPr/>
        </p:nvCxnSpPr>
        <p:spPr>
          <a:xfrm flipV="1">
            <a:off x="14325600" y="3009026"/>
            <a:ext cx="0" cy="889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FD4267C-3BFA-0744-A2F7-191D6868E973}"/>
              </a:ext>
            </a:extLst>
          </p:cNvPr>
          <p:cNvCxnSpPr/>
          <p:nvPr/>
        </p:nvCxnSpPr>
        <p:spPr>
          <a:xfrm flipV="1">
            <a:off x="3429000" y="3009026"/>
            <a:ext cx="10896600" cy="77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322C0F-CD8A-9845-A1CA-0489C259ABFC}"/>
              </a:ext>
            </a:extLst>
          </p:cNvPr>
          <p:cNvCxnSpPr>
            <a:cxnSpLocks/>
          </p:cNvCxnSpPr>
          <p:nvPr/>
        </p:nvCxnSpPr>
        <p:spPr>
          <a:xfrm flipV="1">
            <a:off x="9098015" y="3066471"/>
            <a:ext cx="0" cy="832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3E4EDC3-8FA4-5443-8C32-150834279C8F}"/>
              </a:ext>
            </a:extLst>
          </p:cNvPr>
          <p:cNvSpPr txBox="1"/>
          <p:nvPr/>
        </p:nvSpPr>
        <p:spPr>
          <a:xfrm>
            <a:off x="1538207" y="6202036"/>
            <a:ext cx="50149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Harvesting product link, rank and rating link for each trending product</a:t>
            </a:r>
          </a:p>
          <a:p>
            <a:endParaRPr lang="en-US" sz="2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C5AAE8-0C2D-404D-A9A4-FF3005E66F06}"/>
              </a:ext>
            </a:extLst>
          </p:cNvPr>
          <p:cNvSpPr txBox="1"/>
          <p:nvPr/>
        </p:nvSpPr>
        <p:spPr>
          <a:xfrm>
            <a:off x="1676400" y="5426214"/>
            <a:ext cx="373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8104D"/>
                </a:solidFill>
                <a:latin typeface="Aileron Heavy"/>
              </a:rPr>
              <a:t>Product</a:t>
            </a:r>
            <a:r>
              <a:rPr lang="en-US" sz="4000" dirty="0"/>
              <a:t>  </a:t>
            </a:r>
            <a:r>
              <a:rPr lang="en-US" sz="4000" b="1" dirty="0">
                <a:solidFill>
                  <a:srgbClr val="08104D"/>
                </a:solidFill>
                <a:latin typeface="Aileron Heavy"/>
              </a:rPr>
              <a:t>links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A2D578-8EBC-B641-9AFD-0205A11562B6}"/>
              </a:ext>
            </a:extLst>
          </p:cNvPr>
          <p:cNvSpPr txBox="1"/>
          <p:nvPr/>
        </p:nvSpPr>
        <p:spPr>
          <a:xfrm>
            <a:off x="6851145" y="5405805"/>
            <a:ext cx="4932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8104D"/>
                </a:solidFill>
                <a:latin typeface="Aileron Heavy"/>
              </a:rPr>
              <a:t>Product</a:t>
            </a:r>
            <a:r>
              <a:rPr lang="en-US" sz="4000" dirty="0"/>
              <a:t> </a:t>
            </a:r>
            <a:r>
              <a:rPr lang="en-US" sz="4000" b="1" dirty="0">
                <a:solidFill>
                  <a:srgbClr val="08104D"/>
                </a:solidFill>
                <a:latin typeface="Aileron Heavy"/>
              </a:rPr>
              <a:t>Attributes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17F26F-6D8E-FF4E-9703-E9F547F94A52}"/>
              </a:ext>
            </a:extLst>
          </p:cNvPr>
          <p:cNvSpPr txBox="1"/>
          <p:nvPr/>
        </p:nvSpPr>
        <p:spPr>
          <a:xfrm>
            <a:off x="13335986" y="5426214"/>
            <a:ext cx="23262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8104D"/>
                </a:solidFill>
                <a:latin typeface="Aileron Heavy"/>
              </a:rPr>
              <a:t>Reviews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AAEFEF-1C8D-7B44-A86D-B73378C5D5C1}"/>
              </a:ext>
            </a:extLst>
          </p:cNvPr>
          <p:cNvSpPr txBox="1"/>
          <p:nvPr/>
        </p:nvSpPr>
        <p:spPr>
          <a:xfrm>
            <a:off x="13071957" y="6307183"/>
            <a:ext cx="3878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Top voted reviews for each product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762C67-2A36-0147-B195-F13DE1CD3DC5}"/>
              </a:ext>
            </a:extLst>
          </p:cNvPr>
          <p:cNvSpPr txBox="1"/>
          <p:nvPr/>
        </p:nvSpPr>
        <p:spPr>
          <a:xfrm>
            <a:off x="6820928" y="6325146"/>
            <a:ext cx="5247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Retrieving price, average rating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8104D"/>
                </a:solidFill>
                <a:latin typeface="Aileron Regular"/>
              </a:rPr>
              <a:t>discount, Prime delivery, customer reviews, answered questions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6490257" y="4772784"/>
            <a:ext cx="266568" cy="266568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2256389" y="1004580"/>
            <a:ext cx="6841626" cy="1952971"/>
            <a:chOff x="0" y="0"/>
            <a:chExt cx="9122168" cy="260396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9122168" cy="1279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6000" b="1" i="0" spc="-60">
                  <a:solidFill>
                    <a:srgbClr val="ECF2FE"/>
                  </a:solidFill>
                  <a:latin typeface="Aileron Heavy"/>
                </a:rPr>
                <a:t>01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401463"/>
              <a:ext cx="9122168" cy="1202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9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 b="0" i="0">
                  <a:solidFill>
                    <a:srgbClr val="ECF2FE"/>
                  </a:solidFill>
                  <a:latin typeface="Aileron Regular"/>
                </a:rPr>
                <a:t>Give a striking overview of the</a:t>
              </a:r>
            </a:p>
            <a:p>
              <a:pPr marL="0" lvl="0" indent="0" algn="l">
                <a:lnSpc>
                  <a:spcPts val="369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99" b="0" i="0">
                  <a:solidFill>
                    <a:srgbClr val="ECF2FE"/>
                  </a:solidFill>
                  <a:latin typeface="Aileron Regular"/>
                </a:rPr>
                <a:t>problem and explain it briefly.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1329826"/>
            <a:ext cx="509507" cy="185402"/>
            <a:chOff x="0" y="0"/>
            <a:chExt cx="1179660" cy="429260"/>
          </a:xfrm>
        </p:grpSpPr>
        <p:sp>
          <p:nvSpPr>
            <p:cNvPr id="19" name="Freeform 19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28700" y="3996041"/>
            <a:ext cx="509507" cy="185402"/>
            <a:chOff x="0" y="0"/>
            <a:chExt cx="1179660" cy="429260"/>
          </a:xfrm>
        </p:grpSpPr>
        <p:sp>
          <p:nvSpPr>
            <p:cNvPr id="24" name="Freeform 24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2256389" y="6307183"/>
            <a:ext cx="6841626" cy="95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  <a:buFont typeface="Arial"/>
              <a:buChar char="•"/>
            </a:pPr>
            <a:r>
              <a:rPr lang="en-US" sz="6000" b="1" i="0" spc="-60">
                <a:solidFill>
                  <a:srgbClr val="ECF2FE"/>
                </a:solidFill>
                <a:latin typeface="Aileron Heavy"/>
              </a:rPr>
              <a:t>03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028700" y="6682435"/>
            <a:ext cx="509507" cy="185402"/>
            <a:chOff x="0" y="0"/>
            <a:chExt cx="1179660" cy="429260"/>
          </a:xfrm>
        </p:grpSpPr>
        <p:sp>
          <p:nvSpPr>
            <p:cNvPr id="29" name="Freeform 29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l="l" t="t" r="r" b="b"/>
              <a:pathLst>
                <a:path w="1179660" h="43434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sp>
        <p:nvSpPr>
          <p:cNvPr id="31" name="TextBox 6">
            <a:extLst>
              <a:ext uri="{FF2B5EF4-FFF2-40B4-BE49-F238E27FC236}">
                <a16:creationId xmlns:a16="http://schemas.microsoft.com/office/drawing/2014/main" id="{48C84E7B-9C06-DC45-8BB2-04FD69082FD1}"/>
              </a:ext>
            </a:extLst>
          </p:cNvPr>
          <p:cNvSpPr txBox="1"/>
          <p:nvPr/>
        </p:nvSpPr>
        <p:spPr>
          <a:xfrm>
            <a:off x="1066800" y="876300"/>
            <a:ext cx="10248900" cy="1244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8104D"/>
                </a:solidFill>
                <a:latin typeface="Aileron Heavy"/>
              </a:rPr>
              <a:t>Data Preparation</a:t>
            </a:r>
            <a:endParaRPr lang="en-US" sz="8000" b="1" i="0" dirty="0">
              <a:solidFill>
                <a:srgbClr val="08104D"/>
              </a:solidFill>
              <a:latin typeface="Aileron Heavy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92AA655-AD71-0B43-A520-9895B5756FAF}"/>
              </a:ext>
            </a:extLst>
          </p:cNvPr>
          <p:cNvSpPr/>
          <p:nvPr/>
        </p:nvSpPr>
        <p:spPr>
          <a:xfrm>
            <a:off x="2743200" y="3975649"/>
            <a:ext cx="1371600" cy="12449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8104D"/>
                </a:solidFill>
                <a:latin typeface="Aileron Heavy"/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57E9128-13E1-AD47-A076-EA99AE1CE250}"/>
              </a:ext>
            </a:extLst>
          </p:cNvPr>
          <p:cNvSpPr/>
          <p:nvPr/>
        </p:nvSpPr>
        <p:spPr>
          <a:xfrm>
            <a:off x="13639800" y="3898575"/>
            <a:ext cx="1371600" cy="12449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8104D"/>
                </a:solidFill>
                <a:latin typeface="Aileron Heavy"/>
              </a:rPr>
              <a:t>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50A317B-B575-4C4E-A6CD-654BBA9DA298}"/>
              </a:ext>
            </a:extLst>
          </p:cNvPr>
          <p:cNvSpPr/>
          <p:nvPr/>
        </p:nvSpPr>
        <p:spPr>
          <a:xfrm>
            <a:off x="8412215" y="3898575"/>
            <a:ext cx="1371600" cy="12449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08104D"/>
                </a:solidFill>
                <a:latin typeface="Aileron Heavy"/>
              </a:rPr>
              <a:t>2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44B9A3D-A2C6-5244-91DB-F25A33799354}"/>
              </a:ext>
            </a:extLst>
          </p:cNvPr>
          <p:cNvCxnSpPr>
            <a:stCxn id="35" idx="0"/>
          </p:cNvCxnSpPr>
          <p:nvPr/>
        </p:nvCxnSpPr>
        <p:spPr>
          <a:xfrm flipV="1">
            <a:off x="3429000" y="3086100"/>
            <a:ext cx="0" cy="889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C0EFCDD-EDA4-4345-B852-15EC728E7FB8}"/>
              </a:ext>
            </a:extLst>
          </p:cNvPr>
          <p:cNvCxnSpPr/>
          <p:nvPr/>
        </p:nvCxnSpPr>
        <p:spPr>
          <a:xfrm flipV="1">
            <a:off x="14325600" y="3009026"/>
            <a:ext cx="0" cy="889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FD4267C-3BFA-0744-A2F7-191D6868E973}"/>
              </a:ext>
            </a:extLst>
          </p:cNvPr>
          <p:cNvCxnSpPr/>
          <p:nvPr/>
        </p:nvCxnSpPr>
        <p:spPr>
          <a:xfrm flipV="1">
            <a:off x="3429000" y="3009026"/>
            <a:ext cx="10896600" cy="77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B322C0F-CD8A-9845-A1CA-0489C259ABFC}"/>
              </a:ext>
            </a:extLst>
          </p:cNvPr>
          <p:cNvCxnSpPr>
            <a:cxnSpLocks/>
          </p:cNvCxnSpPr>
          <p:nvPr/>
        </p:nvCxnSpPr>
        <p:spPr>
          <a:xfrm flipV="1">
            <a:off x="9098015" y="3066471"/>
            <a:ext cx="0" cy="832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3E4EDC3-8FA4-5443-8C32-150834279C8F}"/>
              </a:ext>
            </a:extLst>
          </p:cNvPr>
          <p:cNvSpPr txBox="1"/>
          <p:nvPr/>
        </p:nvSpPr>
        <p:spPr>
          <a:xfrm>
            <a:off x="1676399" y="6236895"/>
            <a:ext cx="387888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Performed log transform of following variables – price, rank, number of customer reviews, answered questions - to account for skewness</a:t>
            </a:r>
          </a:p>
          <a:p>
            <a:endParaRPr lang="en-US" sz="2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C5AAE8-0C2D-404D-A9A4-FF3005E66F06}"/>
              </a:ext>
            </a:extLst>
          </p:cNvPr>
          <p:cNvSpPr txBox="1"/>
          <p:nvPr/>
        </p:nvSpPr>
        <p:spPr>
          <a:xfrm>
            <a:off x="1676399" y="5426214"/>
            <a:ext cx="4140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8104D"/>
                </a:solidFill>
                <a:latin typeface="Aileron Heavy"/>
              </a:rPr>
              <a:t>Log Transform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A2D578-8EBC-B641-9AFD-0205A11562B6}"/>
              </a:ext>
            </a:extLst>
          </p:cNvPr>
          <p:cNvSpPr txBox="1"/>
          <p:nvPr/>
        </p:nvSpPr>
        <p:spPr>
          <a:xfrm>
            <a:off x="6851145" y="5405805"/>
            <a:ext cx="46978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8104D"/>
                </a:solidFill>
                <a:latin typeface="Aileron Heavy"/>
              </a:rPr>
              <a:t>Dummy Variables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17F26F-6D8E-FF4E-9703-E9F547F94A52}"/>
              </a:ext>
            </a:extLst>
          </p:cNvPr>
          <p:cNvSpPr txBox="1"/>
          <p:nvPr/>
        </p:nvSpPr>
        <p:spPr>
          <a:xfrm>
            <a:off x="12996850" y="5405805"/>
            <a:ext cx="3945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8104D"/>
                </a:solidFill>
                <a:latin typeface="Aileron Heavy"/>
              </a:rPr>
              <a:t>Synergy Effect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AAEFEF-1C8D-7B44-A86D-B73378C5D5C1}"/>
              </a:ext>
            </a:extLst>
          </p:cNvPr>
          <p:cNvSpPr txBox="1"/>
          <p:nvPr/>
        </p:nvSpPr>
        <p:spPr>
          <a:xfrm>
            <a:off x="12996849" y="6296943"/>
            <a:ext cx="3945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Included interactions between variables which  accompany their main effect in order to build a robust 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4620BB-2EEC-45ED-9031-40FE278F601F}"/>
              </a:ext>
            </a:extLst>
          </p:cNvPr>
          <p:cNvSpPr txBox="1"/>
          <p:nvPr/>
        </p:nvSpPr>
        <p:spPr>
          <a:xfrm>
            <a:off x="6851144" y="6236895"/>
            <a:ext cx="46978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8104D"/>
                </a:solidFill>
                <a:latin typeface="Aileron Regular"/>
              </a:rPr>
              <a:t>Created dummy variables for the following categorical variables – product categories, discount, prime delivery</a:t>
            </a:r>
          </a:p>
        </p:txBody>
      </p:sp>
    </p:spTree>
    <p:extLst>
      <p:ext uri="{BB962C8B-B14F-4D97-AF65-F5344CB8AC3E}">
        <p14:creationId xmlns:p14="http://schemas.microsoft.com/office/powerpoint/2010/main" val="2241689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extLst>
              <a:ext uri="{FF2B5EF4-FFF2-40B4-BE49-F238E27FC236}">
                <a16:creationId xmlns:a16="http://schemas.microsoft.com/office/drawing/2014/main" id="{A43C8A53-D537-4050-8422-9F2F30579E11}"/>
              </a:ext>
            </a:extLst>
          </p:cNvPr>
          <p:cNvSpPr txBox="1"/>
          <p:nvPr/>
        </p:nvSpPr>
        <p:spPr>
          <a:xfrm>
            <a:off x="1524000" y="4381500"/>
            <a:ext cx="8382000" cy="1207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8000" b="1" i="0" dirty="0">
                <a:solidFill>
                  <a:srgbClr val="08104D"/>
                </a:solidFill>
                <a:latin typeface="Aileron Heavy"/>
              </a:rPr>
              <a:t>Exploring Data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0A99E1-9CF2-41AF-B6D9-B78F15F60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1448818"/>
            <a:ext cx="7505700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18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12.7|16|12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3319</TotalTime>
  <Words>796</Words>
  <Application>Microsoft Macintosh PowerPoint</Application>
  <PresentationFormat>Custom</PresentationFormat>
  <Paragraphs>262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Calibri</vt:lpstr>
      <vt:lpstr>Roboto Medium</vt:lpstr>
      <vt:lpstr>Aileron Regular</vt:lpstr>
      <vt:lpstr>Arial</vt:lpstr>
      <vt:lpstr>Verdana</vt:lpstr>
      <vt:lpstr>Courier New</vt:lpstr>
      <vt:lpstr>Aileron Heavy</vt:lpstr>
      <vt:lpstr>-webkit-standard</vt:lpstr>
      <vt:lpstr>Roboto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Orange Technology Sales Presentation</dc:title>
  <cp:lastModifiedBy>Arepalle, Ruthvik Reddy</cp:lastModifiedBy>
  <cp:revision>109</cp:revision>
  <dcterms:created xsi:type="dcterms:W3CDTF">2006-08-16T00:00:00Z</dcterms:created>
  <dcterms:modified xsi:type="dcterms:W3CDTF">2019-12-03T04:13:53Z</dcterms:modified>
  <dc:identifier>DADsn2gu578</dc:identifier>
</cp:coreProperties>
</file>